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3" r:id="rId7"/>
    <p:sldId id="264" r:id="rId8"/>
    <p:sldId id="274" r:id="rId9"/>
    <p:sldId id="277" r:id="rId10"/>
    <p:sldId id="276" r:id="rId11"/>
    <p:sldId id="266" r:id="rId12"/>
    <p:sldId id="269" r:id="rId13"/>
    <p:sldId id="280" r:id="rId14"/>
    <p:sldId id="279" r:id="rId15"/>
    <p:sldId id="278" r:id="rId16"/>
    <p:sldId id="268" r:id="rId17"/>
    <p:sldId id="271" r:id="rId18"/>
    <p:sldId id="273" r:id="rId19"/>
  </p:sldIdLst>
  <p:sldSz cx="18288000" cy="10287000"/>
  <p:notesSz cx="6858000" cy="9144000"/>
  <p:embeddedFontLst>
    <p:embeddedFont>
      <p:font typeface="Agrandir Narrow" panose="020B0604020202020204" charset="0"/>
      <p:regular r:id="rId20"/>
    </p:embeddedFont>
    <p:embeddedFont>
      <p:font typeface="Agrandir Narrow Bold" panose="020B0604020202020204" charset="0"/>
      <p:regular r:id="rId21"/>
    </p:embeddedFont>
    <p:embeddedFont>
      <p:font typeface="Bahnschrift Light" panose="020B0502040204020203" pitchFamily="34" charset="0"/>
      <p:regular r:id="rId22"/>
    </p:embeddedFont>
    <p:embeddedFont>
      <p:font typeface="Bookman Old Style" panose="02050604050505020204" pitchFamily="18"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anva Sans" panose="020B0604020202020204" charset="0"/>
      <p:regular r:id="rId31"/>
    </p:embeddedFont>
    <p:embeddedFont>
      <p:font typeface="Franklin Gothic Book" panose="020B0503020102020204" pitchFamily="34" charset="0"/>
      <p:regular r:id="rId32"/>
      <p:italic r:id="rId33"/>
    </p:embeddedFont>
    <p:embeddedFont>
      <p:font typeface="Open Sans Light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ush Gaur" initials="PG" lastIdx="2" clrIdx="0">
    <p:extLst>
      <p:ext uri="{19B8F6BF-5375-455C-9EA6-DF929625EA0E}">
        <p15:presenceInfo xmlns:p15="http://schemas.microsoft.com/office/powerpoint/2012/main" userId="cf0ced76461722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F"/>
    <a:srgbClr val="F4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22" autoAdjust="0"/>
  </p:normalViewPr>
  <p:slideViewPr>
    <p:cSldViewPr>
      <p:cViewPr varScale="1">
        <p:scale>
          <a:sx n="59" d="100"/>
          <a:sy n="59" d="100"/>
        </p:scale>
        <p:origin x="494" y="8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3.svg"/><Relationship Id="rId5" Type="http://schemas.openxmlformats.org/officeDocument/2006/relationships/image" Target="../media/image23.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svg"/><Relationship Id="rId12"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3.svg"/><Relationship Id="rId5" Type="http://schemas.openxmlformats.org/officeDocument/2006/relationships/image" Target="../media/image41.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43.sv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svg"/><Relationship Id="rId7" Type="http://schemas.openxmlformats.org/officeDocument/2006/relationships/image" Target="../media/image4.sv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3.svg"/><Relationship Id="rId5" Type="http://schemas.openxmlformats.org/officeDocument/2006/relationships/image" Target="../media/image41.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50.png"/><Relationship Id="rId4" Type="http://schemas.openxmlformats.org/officeDocument/2006/relationships/image" Target="../media/image22.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svg"/><Relationship Id="rId7" Type="http://schemas.openxmlformats.org/officeDocument/2006/relationships/image" Target="../media/image4.svg"/><Relationship Id="rId12" Type="http://schemas.openxmlformats.org/officeDocument/2006/relationships/image" Target="../media/image51.jp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3.svg"/><Relationship Id="rId5" Type="http://schemas.openxmlformats.org/officeDocument/2006/relationships/image" Target="../media/image41.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43.sv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3.svg"/><Relationship Id="rId3" Type="http://schemas.openxmlformats.org/officeDocument/2006/relationships/slideLayout" Target="../slideLayouts/slideLayout7.xml"/><Relationship Id="rId7" Type="http://schemas.openxmlformats.org/officeDocument/2006/relationships/image" Target="../media/image41.svg"/><Relationship Id="rId12"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11" Type="http://schemas.openxmlformats.org/officeDocument/2006/relationships/image" Target="../media/image43.svg"/><Relationship Id="rId5" Type="http://schemas.openxmlformats.org/officeDocument/2006/relationships/image" Target="../media/image40.sv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sv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4.svg"/><Relationship Id="rId7" Type="http://schemas.openxmlformats.org/officeDocument/2006/relationships/image" Target="../media/image5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3.sv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9.png"/><Relationship Id="rId7" Type="http://schemas.openxmlformats.org/officeDocument/2006/relationships/image" Target="../media/image3.png"/><Relationship Id="rId12" Type="http://schemas.openxmlformats.org/officeDocument/2006/relationships/image" Target="../media/image33.svg"/><Relationship Id="rId2" Type="http://schemas.openxmlformats.org/officeDocument/2006/relationships/hyperlink" Target="https://www.youtube.com/watch?v=ATw1Dy4p1GU" TargetMode="Externa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32.png"/><Relationship Id="rId5" Type="http://schemas.openxmlformats.org/officeDocument/2006/relationships/image" Target="../media/image22.png"/><Relationship Id="rId10" Type="http://schemas.openxmlformats.org/officeDocument/2006/relationships/image" Target="../media/image43.svg"/><Relationship Id="rId4" Type="http://schemas.openxmlformats.org/officeDocument/2006/relationships/image" Target="../media/image40.sv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4.svg"/><Relationship Id="rId3" Type="http://schemas.openxmlformats.org/officeDocument/2006/relationships/image" Target="../media/image57.svg"/><Relationship Id="rId7" Type="http://schemas.openxmlformats.org/officeDocument/2006/relationships/image" Target="../media/image59.svg"/><Relationship Id="rId12" Type="http://schemas.openxmlformats.org/officeDocument/2006/relationships/image" Target="../media/image53.png"/><Relationship Id="rId2" Type="http://schemas.openxmlformats.org/officeDocument/2006/relationships/image" Target="../media/image56.png"/><Relationship Id="rId16" Type="http://schemas.openxmlformats.org/officeDocument/2006/relationships/image" Target="../media/image62.gif"/><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1.svg"/><Relationship Id="rId5" Type="http://schemas.openxmlformats.org/officeDocument/2006/relationships/image" Target="../media/image41.svg"/><Relationship Id="rId15" Type="http://schemas.openxmlformats.org/officeDocument/2006/relationships/image" Target="../media/image4.svg"/><Relationship Id="rId10" Type="http://schemas.openxmlformats.org/officeDocument/2006/relationships/image" Target="../media/image60.png"/><Relationship Id="rId4" Type="http://schemas.openxmlformats.org/officeDocument/2006/relationships/image" Target="../media/image22.png"/><Relationship Id="rId9" Type="http://schemas.openxmlformats.org/officeDocument/2006/relationships/image" Target="../media/image33.svg"/><Relationship Id="rId1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hyperlink" Target="https://www.section.io/engineering-education/computer-vision-straight-lin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hyperlink" Target="https://en.wikipedia.org/wiki/Pedestrian_detection" TargetMode="Externa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hyperlink" Target="https://en.wikipedia.org/wiki/Face_detection" TargetMode="External"/><Relationship Id="rId2" Type="http://schemas.openxmlformats.org/officeDocument/2006/relationships/image" Target="../media/image20.png"/><Relationship Id="rId16" Type="http://schemas.openxmlformats.org/officeDocument/2006/relationships/hyperlink" Target="https://en.wikipedia.org/wiki/Object_detection#cite_note-1" TargetMode="External"/><Relationship Id="rId20" Type="http://schemas.openxmlformats.org/officeDocument/2006/relationships/hyperlink" Target="https://en.wikipedia.org/wiki/Video_surveillance" TargetMode="Externa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hyperlink" Target="https://en.wikipedia.org/wiki/Image_processing" TargetMode="External"/><Relationship Id="rId10" Type="http://schemas.openxmlformats.org/officeDocument/2006/relationships/image" Target="../media/image28.png"/><Relationship Id="rId19" Type="http://schemas.openxmlformats.org/officeDocument/2006/relationships/hyperlink" Target="https://en.wikipedia.org/wiki/Image_retrieval" TargetMode="External"/><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hyperlink" Target="https://en.wikipedia.org/wiki/Computer_visi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3.svg"/><Relationship Id="rId5" Type="http://schemas.openxmlformats.org/officeDocument/2006/relationships/image" Target="../media/image23.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3.svg"/><Relationship Id="rId5" Type="http://schemas.openxmlformats.org/officeDocument/2006/relationships/image" Target="../media/image23.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3.svg"/><Relationship Id="rId5" Type="http://schemas.openxmlformats.org/officeDocument/2006/relationships/image" Target="../media/image23.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3.svg"/><Relationship Id="rId5" Type="http://schemas.openxmlformats.org/officeDocument/2006/relationships/image" Target="../media/image23.sv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108" y="64708"/>
            <a:ext cx="3432328" cy="102969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31108" y="9066009"/>
            <a:ext cx="2231046" cy="1220991"/>
          </a:xfrm>
          <a:prstGeom prst="rect">
            <a:avLst/>
          </a:prstGeom>
        </p:spPr>
      </p:pic>
      <p:pic>
        <p:nvPicPr>
          <p:cNvPr id="28" name="Picture 28"/>
          <p:cNvPicPr>
            <a:picLocks noChangeAspect="1"/>
          </p:cNvPicPr>
          <p:nvPr/>
        </p:nvPicPr>
        <p:blipFill>
          <a:blip r:embed="rId6"/>
          <a:srcRect/>
          <a:stretch>
            <a:fillRect/>
          </a:stretch>
        </p:blipFill>
        <p:spPr>
          <a:xfrm>
            <a:off x="2128091" y="463987"/>
            <a:ext cx="4076620" cy="2550799"/>
          </a:xfrm>
          <a:prstGeom prst="rect">
            <a:avLst/>
          </a:prstGeom>
        </p:spPr>
      </p:pic>
      <p:sp>
        <p:nvSpPr>
          <p:cNvPr id="30" name="TextBox 30"/>
          <p:cNvSpPr txBox="1"/>
          <p:nvPr/>
        </p:nvSpPr>
        <p:spPr>
          <a:xfrm>
            <a:off x="542751" y="4236808"/>
            <a:ext cx="9363249" cy="1074910"/>
          </a:xfrm>
          <a:prstGeom prst="rect">
            <a:avLst/>
          </a:prstGeom>
        </p:spPr>
        <p:txBody>
          <a:bodyPr wrap="square" lIns="0" tIns="0" rIns="0" bIns="0" rtlCol="0" anchor="t">
            <a:spAutoFit/>
          </a:bodyPr>
          <a:lstStyle/>
          <a:p>
            <a:pPr algn="ctr">
              <a:lnSpc>
                <a:spcPts val="9644"/>
              </a:lnSpc>
            </a:pPr>
            <a:r>
              <a:rPr lang="en-US" sz="4400" dirty="0">
                <a:solidFill>
                  <a:srgbClr val="050A30"/>
                </a:solidFill>
                <a:latin typeface="Agrandir Narrow Bold"/>
              </a:rPr>
              <a:t>Count Number Of Objects In  Image </a:t>
            </a:r>
          </a:p>
        </p:txBody>
      </p:sp>
      <p:sp>
        <p:nvSpPr>
          <p:cNvPr id="31" name="TextBox 31"/>
          <p:cNvSpPr txBox="1"/>
          <p:nvPr/>
        </p:nvSpPr>
        <p:spPr>
          <a:xfrm>
            <a:off x="-744240" y="3893149"/>
            <a:ext cx="6084013" cy="665247"/>
          </a:xfrm>
          <a:prstGeom prst="rect">
            <a:avLst/>
          </a:prstGeom>
        </p:spPr>
        <p:txBody>
          <a:bodyPr lIns="0" tIns="0" rIns="0" bIns="0" rtlCol="0" anchor="t">
            <a:spAutoFit/>
          </a:bodyPr>
          <a:lstStyle/>
          <a:p>
            <a:pPr algn="ctr">
              <a:lnSpc>
                <a:spcPts val="5538"/>
              </a:lnSpc>
              <a:spcBef>
                <a:spcPct val="0"/>
              </a:spcBef>
            </a:pPr>
            <a:r>
              <a:rPr lang="en-US" sz="3955" dirty="0">
                <a:latin typeface="Agrandir Narrow Bold"/>
              </a:rPr>
              <a:t>	Group</a:t>
            </a:r>
            <a:r>
              <a:rPr lang="en-US" sz="3955" dirty="0">
                <a:solidFill>
                  <a:srgbClr val="F4F6FC"/>
                </a:solidFill>
                <a:latin typeface="Agrandir Narrow Bold"/>
              </a:rPr>
              <a:t> </a:t>
            </a:r>
            <a:r>
              <a:rPr lang="en-US" sz="3955" dirty="0">
                <a:latin typeface="Agrandir Narrow Bold"/>
              </a:rPr>
              <a:t>Number::21</a:t>
            </a:r>
          </a:p>
        </p:txBody>
      </p:sp>
      <p:sp>
        <p:nvSpPr>
          <p:cNvPr id="32" name="TextBox 32"/>
          <p:cNvSpPr txBox="1"/>
          <p:nvPr/>
        </p:nvSpPr>
        <p:spPr>
          <a:xfrm>
            <a:off x="542751" y="6299516"/>
            <a:ext cx="3953049" cy="1882438"/>
          </a:xfrm>
          <a:prstGeom prst="rect">
            <a:avLst/>
          </a:prstGeom>
        </p:spPr>
        <p:txBody>
          <a:bodyPr wrap="square" lIns="0" tIns="0" rIns="0" bIns="0" rtlCol="0" anchor="t">
            <a:spAutoFit/>
          </a:bodyPr>
          <a:lstStyle/>
          <a:p>
            <a:pPr>
              <a:lnSpc>
                <a:spcPts val="5040"/>
              </a:lnSpc>
            </a:pPr>
            <a:endParaRPr lang="en-US" sz="3200" b="1" dirty="0">
              <a:solidFill>
                <a:srgbClr val="000000"/>
              </a:solidFill>
              <a:latin typeface="Bookman Old Style" panose="02050604050505020204" pitchFamily="18" charset="0"/>
            </a:endParaRPr>
          </a:p>
          <a:p>
            <a:pPr>
              <a:lnSpc>
                <a:spcPts val="5040"/>
              </a:lnSpc>
            </a:pPr>
            <a:r>
              <a:rPr lang="en-US" sz="3200" b="1" dirty="0">
                <a:solidFill>
                  <a:srgbClr val="000000"/>
                </a:solidFill>
                <a:latin typeface="Bookman Old Style" panose="02050604050505020204" pitchFamily="18" charset="0"/>
              </a:rPr>
              <a:t>Ranveer </a:t>
            </a:r>
            <a:r>
              <a:rPr lang="en-US" sz="3200" b="1" dirty="0" err="1">
                <a:solidFill>
                  <a:srgbClr val="000000"/>
                </a:solidFill>
                <a:latin typeface="Bookman Old Style" panose="02050604050505020204" pitchFamily="18" charset="0"/>
              </a:rPr>
              <a:t>Rathour</a:t>
            </a:r>
            <a:r>
              <a:rPr lang="en-US" sz="3200" b="1" dirty="0">
                <a:solidFill>
                  <a:srgbClr val="000000"/>
                </a:solidFill>
                <a:latin typeface="Bookman Old Style" panose="02050604050505020204" pitchFamily="18" charset="0"/>
              </a:rPr>
              <a:t> </a:t>
            </a:r>
          </a:p>
          <a:p>
            <a:pPr algn="ctr">
              <a:lnSpc>
                <a:spcPts val="5040"/>
              </a:lnSpc>
            </a:pPr>
            <a:endParaRPr lang="en-US" sz="3600" dirty="0">
              <a:solidFill>
                <a:srgbClr val="000000"/>
              </a:solidFill>
              <a:latin typeface="Canva Sans"/>
            </a:endParaRPr>
          </a:p>
        </p:txBody>
      </p:sp>
      <p:sp>
        <p:nvSpPr>
          <p:cNvPr id="33" name="TextBox 33"/>
          <p:cNvSpPr txBox="1"/>
          <p:nvPr/>
        </p:nvSpPr>
        <p:spPr>
          <a:xfrm>
            <a:off x="535130" y="7628335"/>
            <a:ext cx="4113069" cy="1219116"/>
          </a:xfrm>
          <a:prstGeom prst="rect">
            <a:avLst/>
          </a:prstGeom>
        </p:spPr>
        <p:txBody>
          <a:bodyPr wrap="square" lIns="0" tIns="0" rIns="0" bIns="0" rtlCol="0" anchor="t">
            <a:spAutoFit/>
          </a:bodyPr>
          <a:lstStyle/>
          <a:p>
            <a:pPr>
              <a:lnSpc>
                <a:spcPts val="5040"/>
              </a:lnSpc>
            </a:pPr>
            <a:endParaRPr lang="en-US" sz="3200" b="1" dirty="0">
              <a:solidFill>
                <a:srgbClr val="000000"/>
              </a:solidFill>
              <a:latin typeface="Bookman Old Style" panose="02050604050505020204" pitchFamily="18" charset="0"/>
            </a:endParaRPr>
          </a:p>
          <a:p>
            <a:pPr>
              <a:lnSpc>
                <a:spcPts val="5040"/>
              </a:lnSpc>
            </a:pPr>
            <a:r>
              <a:rPr lang="en-US" sz="3200" b="1" dirty="0">
                <a:solidFill>
                  <a:srgbClr val="000000"/>
                </a:solidFill>
                <a:latin typeface="Bookman Old Style" panose="02050604050505020204" pitchFamily="18" charset="0"/>
              </a:rPr>
              <a:t>Punnya P Gaur</a:t>
            </a:r>
          </a:p>
        </p:txBody>
      </p:sp>
      <p:sp>
        <p:nvSpPr>
          <p:cNvPr id="34" name="TextBox 34"/>
          <p:cNvSpPr txBox="1"/>
          <p:nvPr/>
        </p:nvSpPr>
        <p:spPr>
          <a:xfrm>
            <a:off x="535130" y="8998801"/>
            <a:ext cx="3960669" cy="1219116"/>
          </a:xfrm>
          <a:prstGeom prst="rect">
            <a:avLst/>
          </a:prstGeom>
        </p:spPr>
        <p:txBody>
          <a:bodyPr wrap="square" lIns="0" tIns="0" rIns="0" bIns="0" rtlCol="0" anchor="t">
            <a:spAutoFit/>
          </a:bodyPr>
          <a:lstStyle/>
          <a:p>
            <a:pPr>
              <a:lnSpc>
                <a:spcPts val="5040"/>
              </a:lnSpc>
            </a:pPr>
            <a:endParaRPr lang="en-US" sz="3200" b="1" dirty="0">
              <a:solidFill>
                <a:srgbClr val="000000"/>
              </a:solidFill>
              <a:latin typeface="Bookman Old Style" panose="02050604050505020204" pitchFamily="18" charset="0"/>
            </a:endParaRPr>
          </a:p>
          <a:p>
            <a:pPr>
              <a:lnSpc>
                <a:spcPts val="5040"/>
              </a:lnSpc>
            </a:pPr>
            <a:r>
              <a:rPr lang="en-US" sz="3200" b="1" dirty="0">
                <a:solidFill>
                  <a:srgbClr val="000000"/>
                </a:solidFill>
                <a:latin typeface="Bookman Old Style" panose="02050604050505020204" pitchFamily="18" charset="0"/>
              </a:rPr>
              <a:t>Prakhar Verma</a:t>
            </a:r>
          </a:p>
        </p:txBody>
      </p:sp>
      <p:sp>
        <p:nvSpPr>
          <p:cNvPr id="35" name="TextBox 35"/>
          <p:cNvSpPr txBox="1"/>
          <p:nvPr/>
        </p:nvSpPr>
        <p:spPr>
          <a:xfrm>
            <a:off x="8479175" y="9191625"/>
            <a:ext cx="1785779" cy="613409"/>
          </a:xfrm>
          <a:prstGeom prst="rect">
            <a:avLst/>
          </a:prstGeom>
        </p:spPr>
        <p:txBody>
          <a:bodyPr lIns="0" tIns="0" rIns="0" bIns="0" rtlCol="0" anchor="t">
            <a:spAutoFit/>
          </a:bodyPr>
          <a:lstStyle/>
          <a:p>
            <a:pPr algn="ctr">
              <a:lnSpc>
                <a:spcPts val="5040"/>
              </a:lnSpc>
            </a:pPr>
            <a:r>
              <a:rPr lang="en-US" sz="3600" dirty="0">
                <a:solidFill>
                  <a:srgbClr val="000000"/>
                </a:solidFill>
                <a:latin typeface="Canva Sans"/>
              </a:rPr>
              <a:t> </a:t>
            </a:r>
          </a:p>
        </p:txBody>
      </p:sp>
      <p:sp>
        <p:nvSpPr>
          <p:cNvPr id="36" name="TextBox 36"/>
          <p:cNvSpPr txBox="1"/>
          <p:nvPr/>
        </p:nvSpPr>
        <p:spPr>
          <a:xfrm>
            <a:off x="960797" y="7240735"/>
            <a:ext cx="1259681" cy="1180465"/>
          </a:xfrm>
          <a:prstGeom prst="rect">
            <a:avLst/>
          </a:prstGeom>
        </p:spPr>
        <p:txBody>
          <a:bodyPr lIns="0" tIns="0" rIns="0" bIns="0" rtlCol="0" anchor="t">
            <a:spAutoFit/>
          </a:bodyPr>
          <a:lstStyle/>
          <a:p>
            <a:pPr algn="ctr">
              <a:lnSpc>
                <a:spcPts val="4759"/>
              </a:lnSpc>
            </a:pPr>
            <a:r>
              <a:rPr lang="en-US" sz="2800" dirty="0">
                <a:solidFill>
                  <a:srgbClr val="000000"/>
                </a:solidFill>
                <a:latin typeface="Canva Sans"/>
              </a:rPr>
              <a:t> </a:t>
            </a:r>
          </a:p>
          <a:p>
            <a:pPr algn="ctr">
              <a:lnSpc>
                <a:spcPts val="4759"/>
              </a:lnSpc>
            </a:pPr>
            <a:endParaRPr lang="en-US" sz="2800" dirty="0">
              <a:solidFill>
                <a:srgbClr val="000000"/>
              </a:solidFill>
              <a:latin typeface="Canva Sans"/>
            </a:endParaRPr>
          </a:p>
        </p:txBody>
      </p:sp>
      <p:sp>
        <p:nvSpPr>
          <p:cNvPr id="40" name="TextBox 40"/>
          <p:cNvSpPr txBox="1"/>
          <p:nvPr/>
        </p:nvSpPr>
        <p:spPr>
          <a:xfrm>
            <a:off x="-221066" y="5652497"/>
            <a:ext cx="12483220" cy="580390"/>
          </a:xfrm>
          <a:prstGeom prst="rect">
            <a:avLst/>
          </a:prstGeom>
        </p:spPr>
        <p:txBody>
          <a:bodyPr lIns="0" tIns="0" rIns="0" bIns="0" rtlCol="0" anchor="t">
            <a:spAutoFit/>
          </a:bodyPr>
          <a:lstStyle/>
          <a:p>
            <a:pPr>
              <a:lnSpc>
                <a:spcPts val="4759"/>
              </a:lnSpc>
            </a:pPr>
            <a:r>
              <a:rPr lang="en-US" sz="3399" b="1" dirty="0">
                <a:solidFill>
                  <a:srgbClr val="000000"/>
                </a:solidFill>
                <a:latin typeface="Canva Sans"/>
              </a:rPr>
              <a:t>         </a:t>
            </a:r>
            <a:r>
              <a:rPr lang="en-US" sz="3399" b="1" dirty="0">
                <a:solidFill>
                  <a:srgbClr val="000000"/>
                </a:solidFill>
                <a:latin typeface="Bookman Old Style" panose="02050604050505020204" pitchFamily="18" charset="0"/>
              </a:rPr>
              <a:t>Supervised by: Dr. </a:t>
            </a:r>
            <a:r>
              <a:rPr lang="en-US" sz="3399" b="1" dirty="0" err="1">
                <a:solidFill>
                  <a:srgbClr val="000000"/>
                </a:solidFill>
                <a:latin typeface="Bookman Old Style" panose="02050604050505020204" pitchFamily="18" charset="0"/>
              </a:rPr>
              <a:t>Rashi</a:t>
            </a:r>
            <a:r>
              <a:rPr lang="en-US" sz="3399" b="1" dirty="0">
                <a:solidFill>
                  <a:srgbClr val="000000"/>
                </a:solidFill>
                <a:latin typeface="Bookman Old Style" panose="02050604050505020204" pitchFamily="18" charset="0"/>
              </a:rPr>
              <a:t> Jaiswal</a:t>
            </a:r>
          </a:p>
        </p:txBody>
      </p:sp>
      <p:sp>
        <p:nvSpPr>
          <p:cNvPr id="41" name="TextBox 36"/>
          <p:cNvSpPr txBox="1"/>
          <p:nvPr/>
        </p:nvSpPr>
        <p:spPr>
          <a:xfrm>
            <a:off x="3580532" y="7330379"/>
            <a:ext cx="1227660" cy="554383"/>
          </a:xfrm>
          <a:prstGeom prst="rect">
            <a:avLst/>
          </a:prstGeom>
        </p:spPr>
        <p:txBody>
          <a:bodyPr wrap="square" lIns="0" tIns="0" rIns="0" bIns="0" rtlCol="0" anchor="t">
            <a:spAutoFit/>
          </a:bodyPr>
          <a:lstStyle/>
          <a:p>
            <a:pPr algn="ctr">
              <a:lnSpc>
                <a:spcPts val="4759"/>
              </a:lnSpc>
            </a:pPr>
            <a:r>
              <a:rPr lang="en-US" sz="2800" dirty="0">
                <a:solidFill>
                  <a:srgbClr val="000000"/>
                </a:solidFill>
                <a:latin typeface="Canva Sans"/>
              </a:rPr>
              <a:t> </a:t>
            </a:r>
          </a:p>
        </p:txBody>
      </p:sp>
      <p:pic>
        <p:nvPicPr>
          <p:cNvPr id="42" name="Picture 29"/>
          <p:cNvPicPr>
            <a:picLocks noChangeAspect="1"/>
          </p:cNvPicPr>
          <p:nvPr/>
        </p:nvPicPr>
        <p:blipFill>
          <a:blip r:embed="rId7"/>
          <a:srcRect/>
          <a:stretch>
            <a:fillRect/>
          </a:stretch>
        </p:blipFill>
        <p:spPr>
          <a:xfrm>
            <a:off x="9128503" y="438061"/>
            <a:ext cx="3929506" cy="2277781"/>
          </a:xfrm>
          <a:prstGeom prst="rect">
            <a:avLst/>
          </a:prstGeom>
        </p:spPr>
      </p:pic>
      <p:pic>
        <p:nvPicPr>
          <p:cNvPr id="46" name="Picture 45">
            <a:extLst>
              <a:ext uri="{FF2B5EF4-FFF2-40B4-BE49-F238E27FC236}">
                <a16:creationId xmlns:a16="http://schemas.microsoft.com/office/drawing/2014/main" id="{834BCDE6-D074-E678-B28A-818C522043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95646" y="2502452"/>
            <a:ext cx="7302582" cy="7302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5717341" y="1170089"/>
            <a:ext cx="7084259" cy="1574005"/>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4" y="1128267"/>
            <a:ext cx="6438385" cy="1615827"/>
          </a:xfrm>
          <a:prstGeom prst="rect">
            <a:avLst/>
          </a:prstGeom>
        </p:spPr>
        <p:txBody>
          <a:bodyPr wrap="square" lIns="0" tIns="0" rIns="0" bIns="0" rtlCol="0" anchor="t">
            <a:spAutoFit/>
          </a:bodyPr>
          <a:lstStyle/>
          <a:p>
            <a:pPr algn="ctr">
              <a:lnSpc>
                <a:spcPts val="6305"/>
              </a:lnSpc>
              <a:spcBef>
                <a:spcPct val="0"/>
              </a:spcBef>
            </a:pPr>
            <a:r>
              <a:rPr lang="en-US" sz="5254" dirty="0">
                <a:solidFill>
                  <a:srgbClr val="050A30"/>
                </a:solidFill>
                <a:latin typeface="Agrandir Narrow Bold"/>
              </a:rPr>
              <a:t>YOLO : YOU LOOK ONCE</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830" y="845471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5" name="Picture 4">
            <a:extLst>
              <a:ext uri="{FF2B5EF4-FFF2-40B4-BE49-F238E27FC236}">
                <a16:creationId xmlns:a16="http://schemas.microsoft.com/office/drawing/2014/main" id="{4EF522E3-E3A8-ADEE-E57F-127B70D07A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33800" y="3238500"/>
            <a:ext cx="11350042" cy="5458417"/>
          </a:xfrm>
          <a:prstGeom prst="rect">
            <a:avLst/>
          </a:prstGeom>
        </p:spPr>
      </p:pic>
    </p:spTree>
    <p:extLst>
      <p:ext uri="{BB962C8B-B14F-4D97-AF65-F5344CB8AC3E}">
        <p14:creationId xmlns:p14="http://schemas.microsoft.com/office/powerpoint/2010/main" val="2947546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2"/>
          <p:cNvGrpSpPr/>
          <p:nvPr/>
        </p:nvGrpSpPr>
        <p:grpSpPr>
          <a:xfrm>
            <a:off x="4735180" y="320651"/>
            <a:ext cx="8523619" cy="1743849"/>
            <a:chOff x="0" y="0"/>
            <a:chExt cx="2933248" cy="359380"/>
          </a:xfrm>
        </p:grpSpPr>
        <p:sp>
          <p:nvSpPr>
            <p:cNvPr id="5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5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1"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32" name="Picture 3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3" name="Picture 3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34" name="Picture 3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57475" y="397347"/>
            <a:ext cx="1588342" cy="1667153"/>
          </a:xfrm>
          <a:prstGeom prst="rect">
            <a:avLst/>
          </a:prstGeom>
        </p:spPr>
      </p:pic>
      <p:pic>
        <p:nvPicPr>
          <p:cNvPr id="35" name="Picture 3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48664" y="1639043"/>
            <a:ext cx="850914" cy="850914"/>
          </a:xfrm>
          <a:prstGeom prst="rect">
            <a:avLst/>
          </a:prstGeom>
        </p:spPr>
      </p:pic>
      <p:sp>
        <p:nvSpPr>
          <p:cNvPr id="44" name="TextBox 44"/>
          <p:cNvSpPr txBox="1"/>
          <p:nvPr/>
        </p:nvSpPr>
        <p:spPr>
          <a:xfrm>
            <a:off x="4974121" y="547688"/>
            <a:ext cx="8189699" cy="1410643"/>
          </a:xfrm>
          <a:prstGeom prst="rect">
            <a:avLst/>
          </a:prstGeom>
        </p:spPr>
        <p:txBody>
          <a:bodyPr lIns="0" tIns="0" rIns="0" bIns="0" rtlCol="0" anchor="t">
            <a:spAutoFit/>
          </a:bodyPr>
          <a:lstStyle/>
          <a:p>
            <a:pPr algn="ctr">
              <a:lnSpc>
                <a:spcPts val="5548"/>
              </a:lnSpc>
              <a:spcBef>
                <a:spcPct val="0"/>
              </a:spcBef>
            </a:pPr>
            <a:r>
              <a:rPr lang="en-US" sz="4624" dirty="0">
                <a:solidFill>
                  <a:srgbClr val="050A30"/>
                </a:solidFill>
                <a:latin typeface="Agrandir Narrow Bold"/>
              </a:rPr>
              <a:t>Difference b/w Yolo &amp; Other Models</a:t>
            </a:r>
          </a:p>
        </p:txBody>
      </p:sp>
      <p:pic>
        <p:nvPicPr>
          <p:cNvPr id="54" name="Picture 53">
            <a:extLst>
              <a:ext uri="{FF2B5EF4-FFF2-40B4-BE49-F238E27FC236}">
                <a16:creationId xmlns:a16="http://schemas.microsoft.com/office/drawing/2014/main" id="{F7E12A3F-50A0-D31C-437A-5EF7071BEC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6982" y="2573791"/>
            <a:ext cx="12696818" cy="67829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
          <p:cNvGrpSpPr/>
          <p:nvPr/>
        </p:nvGrpSpPr>
        <p:grpSpPr>
          <a:xfrm>
            <a:off x="7677753" y="468993"/>
            <a:ext cx="3241334"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 CODE</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 name="Picture 2">
            <a:extLst>
              <a:ext uri="{FF2B5EF4-FFF2-40B4-BE49-F238E27FC236}">
                <a16:creationId xmlns:a16="http://schemas.microsoft.com/office/drawing/2014/main" id="{200EDFEE-3238-D8DC-5082-E1AF8DD327FA}"/>
              </a:ext>
            </a:extLst>
          </p:cNvPr>
          <p:cNvPicPr>
            <a:picLocks noChangeAspect="1"/>
          </p:cNvPicPr>
          <p:nvPr/>
        </p:nvPicPr>
        <p:blipFill rotWithShape="1">
          <a:blip r:embed="rId12">
            <a:extLst>
              <a:ext uri="{28A0092B-C50C-407E-A947-70E740481C1C}">
                <a14:useLocalDpi xmlns:a14="http://schemas.microsoft.com/office/drawing/2010/main" val="0"/>
              </a:ext>
            </a:extLst>
          </a:blip>
          <a:srcRect l="10884" r="12323"/>
          <a:stretch/>
        </p:blipFill>
        <p:spPr>
          <a:xfrm>
            <a:off x="3202420" y="1808121"/>
            <a:ext cx="12192000" cy="8119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
          <p:cNvGrpSpPr/>
          <p:nvPr/>
        </p:nvGrpSpPr>
        <p:grpSpPr>
          <a:xfrm>
            <a:off x="7576986" y="510268"/>
            <a:ext cx="3091014" cy="1036863"/>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 Results</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3" name="Picture 2">
            <a:extLst>
              <a:ext uri="{FF2B5EF4-FFF2-40B4-BE49-F238E27FC236}">
                <a16:creationId xmlns:a16="http://schemas.microsoft.com/office/drawing/2014/main" id="{20372170-23F6-04CF-569C-B2997AC80C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70068" y="2537140"/>
            <a:ext cx="4759867" cy="7140515"/>
          </a:xfrm>
          <a:prstGeom prst="rect">
            <a:avLst/>
          </a:prstGeom>
        </p:spPr>
      </p:pic>
      <p:sp>
        <p:nvSpPr>
          <p:cNvPr id="6" name="Text Placeholder 5">
            <a:extLst>
              <a:ext uri="{FF2B5EF4-FFF2-40B4-BE49-F238E27FC236}">
                <a16:creationId xmlns:a16="http://schemas.microsoft.com/office/drawing/2014/main" id="{0731F159-85E8-5B04-D419-0EE266D0B8EA}"/>
              </a:ext>
            </a:extLst>
          </p:cNvPr>
          <p:cNvSpPr>
            <a:spLocks noGrp="1"/>
          </p:cNvSpPr>
          <p:nvPr>
            <p:ph type="body" sz="half" idx="2"/>
          </p:nvPr>
        </p:nvSpPr>
        <p:spPr>
          <a:xfrm rot="10800000" flipV="1">
            <a:off x="1792288" y="1657054"/>
            <a:ext cx="5486400" cy="698011"/>
          </a:xfrm>
        </p:spPr>
        <p:txBody>
          <a:bodyPr>
            <a:normAutofit/>
          </a:bodyPr>
          <a:lstStyle/>
          <a:p>
            <a:pPr algn="ctr"/>
            <a:r>
              <a:rPr lang="en-US" sz="3200" b="1" u="sng" dirty="0"/>
              <a:t>Original Image </a:t>
            </a:r>
            <a:endParaRPr lang="en-IN" sz="3200" b="1" u="sng" dirty="0"/>
          </a:p>
        </p:txBody>
      </p:sp>
      <p:pic>
        <p:nvPicPr>
          <p:cNvPr id="10" name="Picture 9">
            <a:extLst>
              <a:ext uri="{FF2B5EF4-FFF2-40B4-BE49-F238E27FC236}">
                <a16:creationId xmlns:a16="http://schemas.microsoft.com/office/drawing/2014/main" id="{80B44144-97AE-DB36-537E-A15BF49D469A}"/>
              </a:ext>
            </a:extLst>
          </p:cNvPr>
          <p:cNvPicPr>
            <a:picLocks noChangeAspect="1"/>
          </p:cNvPicPr>
          <p:nvPr/>
        </p:nvPicPr>
        <p:blipFill rotWithShape="1">
          <a:blip r:embed="rId9">
            <a:extLst>
              <a:ext uri="{28A0092B-C50C-407E-A947-70E740481C1C}">
                <a14:useLocalDpi xmlns:a14="http://schemas.microsoft.com/office/drawing/2010/main" val="0"/>
              </a:ext>
            </a:extLst>
          </a:blip>
          <a:srcRect t="3292" r="42618"/>
          <a:stretch/>
        </p:blipFill>
        <p:spPr>
          <a:xfrm>
            <a:off x="8731801" y="2537141"/>
            <a:ext cx="7471516" cy="5806760"/>
          </a:xfrm>
          <a:prstGeom prst="rect">
            <a:avLst/>
          </a:prstGeom>
        </p:spPr>
      </p:pic>
      <p:pic>
        <p:nvPicPr>
          <p:cNvPr id="4" name="Picture 3">
            <a:extLst>
              <a:ext uri="{FF2B5EF4-FFF2-40B4-BE49-F238E27FC236}">
                <a16:creationId xmlns:a16="http://schemas.microsoft.com/office/drawing/2014/main" id="{24BB6DA3-81E6-104C-82B5-030B32AD864C}"/>
              </a:ext>
            </a:extLst>
          </p:cNvPr>
          <p:cNvPicPr>
            <a:picLocks noChangeAspect="1"/>
          </p:cNvPicPr>
          <p:nvPr/>
        </p:nvPicPr>
        <p:blipFill rotWithShape="1">
          <a:blip r:embed="rId10">
            <a:extLst>
              <a:ext uri="{28A0092B-C50C-407E-A947-70E740481C1C}">
                <a14:useLocalDpi xmlns:a14="http://schemas.microsoft.com/office/drawing/2010/main" val="0"/>
              </a:ext>
            </a:extLst>
          </a:blip>
          <a:srcRect l="15717" t="31569" r="32540" b="55507"/>
          <a:stretch/>
        </p:blipFill>
        <p:spPr>
          <a:xfrm>
            <a:off x="9753600" y="8576899"/>
            <a:ext cx="4967980" cy="698013"/>
          </a:xfrm>
          <a:prstGeom prst="rect">
            <a:avLst/>
          </a:prstGeom>
        </p:spPr>
      </p:pic>
    </p:spTree>
    <p:extLst>
      <p:ext uri="{BB962C8B-B14F-4D97-AF65-F5344CB8AC3E}">
        <p14:creationId xmlns:p14="http://schemas.microsoft.com/office/powerpoint/2010/main" val="71645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
          <p:cNvGrpSpPr/>
          <p:nvPr/>
        </p:nvGrpSpPr>
        <p:grpSpPr>
          <a:xfrm>
            <a:off x="7772400" y="510268"/>
            <a:ext cx="2971800" cy="1029698"/>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 CODE</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859886"/>
            <a:ext cx="2617042" cy="2010313"/>
          </a:xfrm>
          <a:prstGeom prst="rect">
            <a:avLst/>
          </a:prstGeom>
        </p:spPr>
      </p:pic>
      <p:pic>
        <p:nvPicPr>
          <p:cNvPr id="26" name="Picture 2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3" name="Picture 2">
            <a:extLst>
              <a:ext uri="{FF2B5EF4-FFF2-40B4-BE49-F238E27FC236}">
                <a16:creationId xmlns:a16="http://schemas.microsoft.com/office/drawing/2014/main" id="{8C007381-847B-0EE1-FE22-001CED095FE5}"/>
              </a:ext>
            </a:extLst>
          </p:cNvPr>
          <p:cNvPicPr>
            <a:picLocks noChangeAspect="1"/>
          </p:cNvPicPr>
          <p:nvPr/>
        </p:nvPicPr>
        <p:blipFill rotWithShape="1">
          <a:blip r:embed="rId12">
            <a:extLst>
              <a:ext uri="{28A0092B-C50C-407E-A947-70E740481C1C}">
                <a14:useLocalDpi xmlns:a14="http://schemas.microsoft.com/office/drawing/2010/main" val="0"/>
              </a:ext>
            </a:extLst>
          </a:blip>
          <a:srcRect r="50000" b="41935"/>
          <a:stretch/>
        </p:blipFill>
        <p:spPr>
          <a:xfrm>
            <a:off x="3200400" y="1943100"/>
            <a:ext cx="11591086" cy="7150951"/>
          </a:xfrm>
          <a:prstGeom prst="rect">
            <a:avLst/>
          </a:prstGeom>
        </p:spPr>
      </p:pic>
    </p:spTree>
    <p:extLst>
      <p:ext uri="{BB962C8B-B14F-4D97-AF65-F5344CB8AC3E}">
        <p14:creationId xmlns:p14="http://schemas.microsoft.com/office/powerpoint/2010/main" val="88746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
          <p:cNvGrpSpPr/>
          <p:nvPr/>
        </p:nvGrpSpPr>
        <p:grpSpPr>
          <a:xfrm>
            <a:off x="7543800" y="510268"/>
            <a:ext cx="3276600" cy="1029699"/>
            <a:chOff x="0" y="0"/>
            <a:chExt cx="2933248" cy="359380"/>
          </a:xfrm>
        </p:grpSpPr>
        <p:sp>
          <p:nvSpPr>
            <p:cNvPr id="3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3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4882214" y="638419"/>
            <a:ext cx="8523571" cy="698012"/>
          </a:xfrm>
          <a:prstGeom prst="rect">
            <a:avLst/>
          </a:prstGeom>
        </p:spPr>
        <p:txBody>
          <a:bodyPr lIns="0" tIns="0" rIns="0" bIns="0" rtlCol="0" anchor="t">
            <a:spAutoFit/>
          </a:bodyPr>
          <a:lstStyle/>
          <a:p>
            <a:pPr algn="ctr">
              <a:lnSpc>
                <a:spcPts val="5553"/>
              </a:lnSpc>
              <a:spcBef>
                <a:spcPct val="0"/>
              </a:spcBef>
            </a:pPr>
            <a:r>
              <a:rPr lang="en-US" sz="4627" dirty="0">
                <a:solidFill>
                  <a:srgbClr val="050A30"/>
                </a:solidFill>
                <a:latin typeface="Agrandir Narrow Bold"/>
              </a:rPr>
              <a:t> Results</a:t>
            </a:r>
          </a:p>
        </p:txBody>
      </p:sp>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70958" y="8859886"/>
            <a:ext cx="2617042" cy="2010313"/>
          </a:xfrm>
          <a:prstGeom prst="rect">
            <a:avLst/>
          </a:prstGeom>
        </p:spPr>
      </p:pic>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64517" y="1781918"/>
            <a:ext cx="1561364" cy="854492"/>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65346" y="609345"/>
            <a:ext cx="3432328" cy="1029698"/>
          </a:xfrm>
          <a:prstGeom prst="rect">
            <a:avLst/>
          </a:prstGeom>
        </p:spPr>
      </p:pic>
      <p:pic>
        <p:nvPicPr>
          <p:cNvPr id="28" name="Picture 2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pic>
        <p:nvPicPr>
          <p:cNvPr id="3" name="output">
            <a:hlinkClick r:id="" action="ppaction://media"/>
            <a:extLst>
              <a:ext uri="{FF2B5EF4-FFF2-40B4-BE49-F238E27FC236}">
                <a16:creationId xmlns:a16="http://schemas.microsoft.com/office/drawing/2014/main" id="{6FA298CF-193D-293F-74E6-65FA8EB693EA}"/>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4503632" y="2209163"/>
            <a:ext cx="9364767" cy="6962607"/>
          </a:xfrm>
          <a:prstGeom prst="rect">
            <a:avLst/>
          </a:prstGeom>
        </p:spPr>
      </p:pic>
    </p:spTree>
    <p:extLst>
      <p:ext uri="{BB962C8B-B14F-4D97-AF65-F5344CB8AC3E}">
        <p14:creationId xmlns:p14="http://schemas.microsoft.com/office/powerpoint/2010/main" val="4100025576"/>
      </p:ext>
    </p:extLst>
  </p:cSld>
  <p:clrMapOvr>
    <a:masterClrMapping/>
  </p:clrMapOvr>
  <mc:AlternateContent xmlns:mc="http://schemas.openxmlformats.org/markup-compatibility/2006" xmlns:p14="http://schemas.microsoft.com/office/powerpoint/2010/main">
    <mc:Choice Requires="p14">
      <p:transition spd="slow" p14:dur="2000" advTm="21958"/>
    </mc:Choice>
    <mc:Fallback xmlns="">
      <p:transition spd="slow" advTm="2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2"/>
          <p:cNvGrpSpPr/>
          <p:nvPr/>
        </p:nvGrpSpPr>
        <p:grpSpPr>
          <a:xfrm>
            <a:off x="5943252" y="720439"/>
            <a:ext cx="6529948" cy="840283"/>
            <a:chOff x="0" y="0"/>
            <a:chExt cx="2933248" cy="359380"/>
          </a:xfrm>
        </p:grpSpPr>
        <p:sp>
          <p:nvSpPr>
            <p:cNvPr id="41"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42"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AutoShape 2"/>
          <p:cNvSpPr/>
          <p:nvPr/>
        </p:nvSpPr>
        <p:spPr>
          <a:xfrm rot="1293066">
            <a:off x="5341768" y="4788201"/>
            <a:ext cx="8096557" cy="681194"/>
          </a:xfrm>
          <a:prstGeom prst="line">
            <a:avLst/>
          </a:prstGeom>
          <a:ln w="47625" cap="rnd">
            <a:solidFill>
              <a:srgbClr val="050A30"/>
            </a:solidFill>
            <a:prstDash val="solid"/>
            <a:headEnd type="none" w="sm" len="sm"/>
            <a:tailEnd type="none" w="sm" len="sm"/>
          </a:ln>
        </p:spPr>
      </p:sp>
      <p:sp>
        <p:nvSpPr>
          <p:cNvPr id="3" name="AutoShape 3"/>
          <p:cNvSpPr/>
          <p:nvPr/>
        </p:nvSpPr>
        <p:spPr>
          <a:xfrm rot="9547333" flipV="1">
            <a:off x="4718428" y="4275383"/>
            <a:ext cx="8444467" cy="1471206"/>
          </a:xfrm>
          <a:prstGeom prst="line">
            <a:avLst/>
          </a:prstGeom>
          <a:ln w="47625" cap="rnd">
            <a:solidFill>
              <a:srgbClr val="050A30"/>
            </a:solidFill>
            <a:prstDash val="solid"/>
            <a:headEnd type="none" w="sm" len="sm"/>
            <a:tailEnd type="none" w="sm" len="sm"/>
          </a:ln>
        </p:spPr>
      </p:sp>
      <p:grpSp>
        <p:nvGrpSpPr>
          <p:cNvPr id="4" name="Group 4"/>
          <p:cNvGrpSpPr/>
          <p:nvPr/>
        </p:nvGrpSpPr>
        <p:grpSpPr>
          <a:xfrm>
            <a:off x="8224676" y="3898359"/>
            <a:ext cx="1973986" cy="1973986"/>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CB6F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677632" y="893243"/>
            <a:ext cx="6856166" cy="602729"/>
          </a:xfrm>
          <a:prstGeom prst="rect">
            <a:avLst/>
          </a:prstGeom>
        </p:spPr>
        <p:txBody>
          <a:bodyPr lIns="0" tIns="0" rIns="0" bIns="0" rtlCol="0" anchor="t">
            <a:spAutoFit/>
          </a:bodyPr>
          <a:lstStyle/>
          <a:p>
            <a:pPr algn="ctr">
              <a:lnSpc>
                <a:spcPts val="4736"/>
              </a:lnSpc>
              <a:spcBef>
                <a:spcPct val="0"/>
              </a:spcBef>
            </a:pPr>
            <a:r>
              <a:rPr lang="en-US" sz="3947" dirty="0">
                <a:solidFill>
                  <a:srgbClr val="050A30"/>
                </a:solidFill>
                <a:latin typeface="Agrandir Narrow Bold"/>
              </a:rPr>
              <a:t>Future Scope</a:t>
            </a:r>
          </a:p>
        </p:txBody>
      </p:sp>
      <p:sp>
        <p:nvSpPr>
          <p:cNvPr id="9" name="TextBox 9"/>
          <p:cNvSpPr txBox="1"/>
          <p:nvPr/>
        </p:nvSpPr>
        <p:spPr>
          <a:xfrm>
            <a:off x="1456289" y="2818980"/>
            <a:ext cx="4208189" cy="567720"/>
          </a:xfrm>
          <a:prstGeom prst="rect">
            <a:avLst/>
          </a:prstGeom>
        </p:spPr>
        <p:txBody>
          <a:bodyPr wrap="square" lIns="0" tIns="0" rIns="0" bIns="0" rtlCol="0" anchor="t">
            <a:spAutoFit/>
          </a:bodyPr>
          <a:lstStyle/>
          <a:p>
            <a:pPr marL="0" lvl="0" indent="0" algn="r">
              <a:lnSpc>
                <a:spcPts val="4889"/>
              </a:lnSpc>
              <a:spcBef>
                <a:spcPct val="0"/>
              </a:spcBef>
            </a:pPr>
            <a:r>
              <a:rPr lang="en-US" sz="2800" dirty="0">
                <a:solidFill>
                  <a:srgbClr val="050A30"/>
                </a:solidFill>
                <a:latin typeface="Agrandir Narrow Bold"/>
              </a:rPr>
              <a:t>Security and surveillance </a:t>
            </a:r>
          </a:p>
        </p:txBody>
      </p:sp>
      <p:sp>
        <p:nvSpPr>
          <p:cNvPr id="10" name="TextBox 10"/>
          <p:cNvSpPr txBox="1"/>
          <p:nvPr/>
        </p:nvSpPr>
        <p:spPr>
          <a:xfrm>
            <a:off x="1404456" y="3369394"/>
            <a:ext cx="4338162" cy="3428311"/>
          </a:xfrm>
          <a:prstGeom prst="rect">
            <a:avLst/>
          </a:prstGeom>
        </p:spPr>
        <p:txBody>
          <a:bodyPr wrap="square" lIns="0" tIns="0" rIns="0" bIns="0" rtlCol="0" anchor="t">
            <a:spAutoFit/>
          </a:bodyPr>
          <a:lstStyle/>
          <a:p>
            <a:pPr marL="0" lvl="0" indent="0" algn="ctr">
              <a:lnSpc>
                <a:spcPts val="3019"/>
              </a:lnSpc>
              <a:spcBef>
                <a:spcPct val="0"/>
              </a:spcBef>
            </a:pPr>
            <a:r>
              <a:rPr lang="en-US" b="1" dirty="0">
                <a:solidFill>
                  <a:srgbClr val="050A30"/>
                </a:solidFill>
                <a:latin typeface="Agrandir Narrow"/>
              </a:rPr>
              <a:t>Object detection is used in security and surveillance to identify and track objects in a given area. This can be used for security purposes, such as identifying potential threats, or for tracking the movements of people or objects in a pre-defined space (perimeter monitoring). Object detection is also an integral part of many facial recognition systems.</a:t>
            </a:r>
          </a:p>
        </p:txBody>
      </p:sp>
      <p:sp>
        <p:nvSpPr>
          <p:cNvPr id="11" name="TextBox 11"/>
          <p:cNvSpPr txBox="1"/>
          <p:nvPr/>
        </p:nvSpPr>
        <p:spPr>
          <a:xfrm>
            <a:off x="1067440" y="6932641"/>
            <a:ext cx="4338162" cy="3046796"/>
          </a:xfrm>
          <a:prstGeom prst="rect">
            <a:avLst/>
          </a:prstGeom>
        </p:spPr>
        <p:txBody>
          <a:bodyPr wrap="square" lIns="0" tIns="0" rIns="0" bIns="0" rtlCol="0" anchor="t">
            <a:spAutoFit/>
          </a:bodyPr>
          <a:lstStyle/>
          <a:p>
            <a:pPr marL="0" lvl="0" indent="0" algn="ctr">
              <a:lnSpc>
                <a:spcPts val="4889"/>
              </a:lnSpc>
              <a:spcBef>
                <a:spcPct val="0"/>
              </a:spcBef>
            </a:pPr>
            <a:r>
              <a:rPr lang="en-US" sz="2800" dirty="0">
                <a:solidFill>
                  <a:srgbClr val="050A30"/>
                </a:solidFill>
                <a:latin typeface="Agrandir Narrow Bold"/>
              </a:rPr>
              <a:t>Smart city and traffic management</a:t>
            </a:r>
          </a:p>
          <a:p>
            <a:pPr marL="0" lvl="0" indent="0" algn="ctr">
              <a:lnSpc>
                <a:spcPts val="4889"/>
              </a:lnSpc>
              <a:spcBef>
                <a:spcPct val="0"/>
              </a:spcBef>
            </a:pPr>
            <a:r>
              <a:rPr lang="en-US" b="1" dirty="0">
                <a:solidFill>
                  <a:srgbClr val="050A30"/>
                </a:solidFill>
                <a:latin typeface="Agrandir Narrow" panose="020B0604020202020204" charset="0"/>
              </a:rPr>
              <a:t>YOLOv7 enables object detection as used in traffic management systems to detect vehicles and pedestrians at intersections. </a:t>
            </a:r>
            <a:endParaRPr lang="en-US" sz="2800" b="1" dirty="0">
              <a:solidFill>
                <a:srgbClr val="050A30"/>
              </a:solidFill>
              <a:latin typeface="Agrandir Narrow" panose="020B0604020202020204" charset="0"/>
            </a:endParaRPr>
          </a:p>
        </p:txBody>
      </p:sp>
      <p:sp>
        <p:nvSpPr>
          <p:cNvPr id="13" name="TextBox 13"/>
          <p:cNvSpPr txBox="1"/>
          <p:nvPr/>
        </p:nvSpPr>
        <p:spPr>
          <a:xfrm>
            <a:off x="12623524" y="2431521"/>
            <a:ext cx="4792003" cy="581506"/>
          </a:xfrm>
          <a:prstGeom prst="rect">
            <a:avLst/>
          </a:prstGeom>
        </p:spPr>
        <p:txBody>
          <a:bodyPr wrap="square" lIns="0" tIns="0" rIns="0" bIns="0" rtlCol="0" anchor="t">
            <a:spAutoFit/>
          </a:bodyPr>
          <a:lstStyle/>
          <a:p>
            <a:pPr marL="0" lvl="0" indent="0" algn="l">
              <a:lnSpc>
                <a:spcPts val="4889"/>
              </a:lnSpc>
              <a:spcBef>
                <a:spcPct val="0"/>
              </a:spcBef>
            </a:pPr>
            <a:r>
              <a:rPr lang="en-US" sz="3200" dirty="0">
                <a:solidFill>
                  <a:srgbClr val="050A30"/>
                </a:solidFill>
                <a:latin typeface="Agrandir Narrow Bold"/>
              </a:rPr>
              <a:t>Visual AI in Healthcare</a:t>
            </a:r>
          </a:p>
        </p:txBody>
      </p:sp>
      <p:sp>
        <p:nvSpPr>
          <p:cNvPr id="14" name="TextBox 14"/>
          <p:cNvSpPr txBox="1"/>
          <p:nvPr/>
        </p:nvSpPr>
        <p:spPr>
          <a:xfrm>
            <a:off x="12623524" y="3110460"/>
            <a:ext cx="3936157" cy="3043590"/>
          </a:xfrm>
          <a:prstGeom prst="rect">
            <a:avLst/>
          </a:prstGeom>
        </p:spPr>
        <p:txBody>
          <a:bodyPr lIns="0" tIns="0" rIns="0" bIns="0" rtlCol="0" anchor="t">
            <a:spAutoFit/>
          </a:bodyPr>
          <a:lstStyle/>
          <a:p>
            <a:pPr marL="0" lvl="0" indent="0" algn="ctr">
              <a:lnSpc>
                <a:spcPts val="3019"/>
              </a:lnSpc>
              <a:spcBef>
                <a:spcPct val="0"/>
              </a:spcBef>
            </a:pPr>
            <a:r>
              <a:rPr lang="en-US" b="1" dirty="0">
                <a:solidFill>
                  <a:srgbClr val="050A30"/>
                </a:solidFill>
                <a:latin typeface="Agrandir Narrow"/>
              </a:rPr>
              <a:t>Hospitals and clinics use it to detect and track medical equipment, supplies, and patients. This helps to keep track of everything that is going on in the hospital (patient movement), allows for more efficient inventory management, and improves patient safety.</a:t>
            </a:r>
          </a:p>
        </p:txBody>
      </p:sp>
      <p:sp>
        <p:nvSpPr>
          <p:cNvPr id="15" name="TextBox 15"/>
          <p:cNvSpPr txBox="1"/>
          <p:nvPr/>
        </p:nvSpPr>
        <p:spPr>
          <a:xfrm>
            <a:off x="13030200" y="6621487"/>
            <a:ext cx="4289786" cy="581506"/>
          </a:xfrm>
          <a:prstGeom prst="rect">
            <a:avLst/>
          </a:prstGeom>
        </p:spPr>
        <p:txBody>
          <a:bodyPr lIns="0" tIns="0" rIns="0" bIns="0" rtlCol="0" anchor="t">
            <a:spAutoFit/>
          </a:bodyPr>
          <a:lstStyle/>
          <a:p>
            <a:pPr marL="0" lvl="0" indent="0" algn="l">
              <a:lnSpc>
                <a:spcPts val="4889"/>
              </a:lnSpc>
              <a:spcBef>
                <a:spcPct val="0"/>
              </a:spcBef>
            </a:pPr>
            <a:r>
              <a:rPr lang="en-US" sz="3200">
                <a:solidFill>
                  <a:srgbClr val="050A30"/>
                </a:solidFill>
                <a:latin typeface="Agrandir Narrow Bold"/>
              </a:rPr>
              <a:t>Autonomous Vehicles</a:t>
            </a:r>
            <a:endParaRPr lang="en-US" sz="3200" dirty="0">
              <a:solidFill>
                <a:srgbClr val="050A30"/>
              </a:solidFill>
              <a:latin typeface="Agrandir Narrow Bold"/>
            </a:endParaRPr>
          </a:p>
        </p:txBody>
      </p:sp>
      <p:sp>
        <p:nvSpPr>
          <p:cNvPr id="16" name="TextBox 16"/>
          <p:cNvSpPr txBox="1"/>
          <p:nvPr/>
        </p:nvSpPr>
        <p:spPr>
          <a:xfrm>
            <a:off x="12626761" y="7261196"/>
            <a:ext cx="5096663" cy="2274149"/>
          </a:xfrm>
          <a:prstGeom prst="rect">
            <a:avLst/>
          </a:prstGeom>
        </p:spPr>
        <p:txBody>
          <a:bodyPr wrap="square" lIns="0" tIns="0" rIns="0" bIns="0" rtlCol="0" anchor="t">
            <a:spAutoFit/>
          </a:bodyPr>
          <a:lstStyle/>
          <a:p>
            <a:pPr marL="0" lvl="0" indent="0" algn="ctr">
              <a:lnSpc>
                <a:spcPts val="3019"/>
              </a:lnSpc>
              <a:spcBef>
                <a:spcPct val="0"/>
              </a:spcBef>
            </a:pPr>
            <a:r>
              <a:rPr lang="en-US" b="1" dirty="0">
                <a:solidFill>
                  <a:srgbClr val="050A30"/>
                </a:solidFill>
                <a:latin typeface="Agrandir Narrow"/>
              </a:rPr>
              <a:t>Object detection is a key technology for self-driving cars where it is used to detect other vehicles, pedestrians, and obstacles automatically. AI vision is also used in Aviation, for autonomous drones, asset management, or even missile technologies</a:t>
            </a:r>
          </a:p>
        </p:txBody>
      </p:sp>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5"/>
            <a:ext cx="3432328" cy="1029698"/>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34014" y="6180391"/>
            <a:ext cx="850914" cy="850914"/>
          </a:xfrm>
          <a:prstGeom prst="rect">
            <a:avLst/>
          </a:prstGeom>
        </p:spPr>
      </p:pic>
      <p:pic>
        <p:nvPicPr>
          <p:cNvPr id="47" name="Picture 46">
            <a:extLst>
              <a:ext uri="{FF2B5EF4-FFF2-40B4-BE49-F238E27FC236}">
                <a16:creationId xmlns:a16="http://schemas.microsoft.com/office/drawing/2014/main" id="{C6EAA3A8-4A42-FF48-88C8-217C67C06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6781" y="3883773"/>
            <a:ext cx="2102889" cy="21028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p:cNvGrpSpPr/>
          <p:nvPr/>
        </p:nvGrpSpPr>
        <p:grpSpPr>
          <a:xfrm>
            <a:off x="6629387" y="565942"/>
            <a:ext cx="5029223" cy="910677"/>
            <a:chOff x="0" y="0"/>
            <a:chExt cx="2933248" cy="359380"/>
          </a:xfrm>
        </p:grpSpPr>
        <p:sp>
          <p:nvSpPr>
            <p:cNvPr id="10"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11"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4882214" y="638419"/>
            <a:ext cx="8523571" cy="838200"/>
          </a:xfrm>
          <a:prstGeom prst="rect">
            <a:avLst/>
          </a:prstGeom>
        </p:spPr>
        <p:txBody>
          <a:bodyPr lIns="0" tIns="0" rIns="0" bIns="0" rtlCol="0" anchor="t">
            <a:spAutoFit/>
          </a:bodyPr>
          <a:lstStyle/>
          <a:p>
            <a:pPr algn="ctr">
              <a:lnSpc>
                <a:spcPts val="5553"/>
              </a:lnSpc>
              <a:spcBef>
                <a:spcPct val="0"/>
              </a:spcBef>
            </a:pPr>
            <a:r>
              <a:rPr lang="en-US" sz="4627">
                <a:solidFill>
                  <a:srgbClr val="050A30"/>
                </a:solidFill>
                <a:latin typeface="Agrandir Narrow Bold"/>
              </a:rPr>
              <a:t>References</a:t>
            </a:r>
          </a:p>
        </p:txBody>
      </p:sp>
      <p:sp>
        <p:nvSpPr>
          <p:cNvPr id="3" name="TextBox 3"/>
          <p:cNvSpPr txBox="1"/>
          <p:nvPr/>
        </p:nvSpPr>
        <p:spPr>
          <a:xfrm>
            <a:off x="1923688" y="2712610"/>
            <a:ext cx="8496978" cy="7465185"/>
          </a:xfrm>
          <a:prstGeom prst="rect">
            <a:avLst/>
          </a:prstGeom>
        </p:spPr>
        <p:txBody>
          <a:bodyPr lIns="0" tIns="0" rIns="0" bIns="0" rtlCol="0" anchor="t">
            <a:spAutoFit/>
          </a:bodyPr>
          <a:lstStyle/>
          <a:p>
            <a:pPr>
              <a:lnSpc>
                <a:spcPts val="5926"/>
              </a:lnSpc>
            </a:pPr>
            <a:r>
              <a:rPr lang="en-US" sz="2560" dirty="0">
                <a:solidFill>
                  <a:srgbClr val="050A30"/>
                </a:solidFill>
                <a:latin typeface="Agrandir Narrow"/>
              </a:rPr>
              <a:t>[1]</a:t>
            </a:r>
            <a:r>
              <a:rPr lang="en-US" sz="2560" b="1" dirty="0">
                <a:solidFill>
                  <a:srgbClr val="050A30"/>
                </a:solidFill>
                <a:latin typeface="Agrandir Narrow"/>
              </a:rPr>
              <a:t> https://github.com/AlexeyAB/</a:t>
            </a:r>
          </a:p>
          <a:p>
            <a:pPr>
              <a:lnSpc>
                <a:spcPts val="5926"/>
              </a:lnSpc>
            </a:pPr>
            <a:r>
              <a:rPr lang="en-US" sz="2560" b="1" dirty="0">
                <a:solidFill>
                  <a:srgbClr val="050A30"/>
                </a:solidFill>
                <a:latin typeface="Agrandir Narrow"/>
              </a:rPr>
              <a:t>[2] https://www.analyticsvidhya.com/blog/2020/04/build-your-own-object-detection-model-using-tensorflow-api/</a:t>
            </a:r>
          </a:p>
          <a:p>
            <a:pPr>
              <a:lnSpc>
                <a:spcPts val="5926"/>
              </a:lnSpc>
            </a:pPr>
            <a:r>
              <a:rPr lang="en-US" sz="2560" b="1" dirty="0">
                <a:solidFill>
                  <a:srgbClr val="050A30"/>
                </a:solidFill>
                <a:latin typeface="Agrandir Narrow"/>
              </a:rPr>
              <a:t>[3] https://towardsdatascience.com/computer-vision-instance-segmentation-with-mask-r-cnn-7983502fcad1</a:t>
            </a:r>
          </a:p>
          <a:p>
            <a:pPr>
              <a:lnSpc>
                <a:spcPts val="5926"/>
              </a:lnSpc>
            </a:pPr>
            <a:r>
              <a:rPr lang="en-US" sz="2560" b="1" dirty="0">
                <a:solidFill>
                  <a:srgbClr val="050A30"/>
                </a:solidFill>
                <a:latin typeface="Agrandir Narrow"/>
              </a:rPr>
              <a:t>[4] </a:t>
            </a:r>
            <a:r>
              <a:rPr lang="en-US" sz="2560" b="1" dirty="0">
                <a:solidFill>
                  <a:srgbClr val="050A30"/>
                </a:solidFill>
                <a:latin typeface="Agrandir Narrow"/>
                <a:hlinkClick r:id="rId2">
                  <a:extLst>
                    <a:ext uri="{A12FA001-AC4F-418D-AE19-62706E023703}">
                      <ahyp:hlinkClr xmlns:ahyp="http://schemas.microsoft.com/office/drawing/2018/hyperlinkcolor" val="tx"/>
                    </a:ext>
                  </a:extLst>
                </a:hlinkClick>
              </a:rPr>
              <a:t>https://www.youtube.com/watch?v=ATw1Dy4p1GU</a:t>
            </a:r>
            <a:endParaRPr lang="en-US" sz="2560" b="1" dirty="0">
              <a:solidFill>
                <a:srgbClr val="050A30"/>
              </a:solidFill>
              <a:latin typeface="Agrandir Narrow"/>
            </a:endParaRPr>
          </a:p>
          <a:p>
            <a:pPr>
              <a:lnSpc>
                <a:spcPts val="5926"/>
              </a:lnSpc>
            </a:pPr>
            <a:r>
              <a:rPr lang="en-US" sz="2560" b="1" dirty="0">
                <a:solidFill>
                  <a:srgbClr val="050A30"/>
                </a:solidFill>
                <a:latin typeface="Agrandir Narrow"/>
              </a:rPr>
              <a:t>[5]https://colab.research.google.com/drive/19TUG1suBe64_LcnA_ege4MEN_iVo5hXC</a:t>
            </a:r>
          </a:p>
          <a:p>
            <a:pPr>
              <a:lnSpc>
                <a:spcPts val="5926"/>
              </a:lnSpc>
            </a:pPr>
            <a:r>
              <a:rPr lang="en-US" sz="2560" b="1" dirty="0">
                <a:solidFill>
                  <a:srgbClr val="050A30"/>
                </a:solidFill>
                <a:latin typeface="Agrandir Narrow"/>
              </a:rPr>
              <a:t>[6] https://icons8.com/illustrations</a:t>
            </a:r>
          </a:p>
          <a:p>
            <a:pPr>
              <a:lnSpc>
                <a:spcPts val="5926"/>
              </a:lnSpc>
            </a:pPr>
            <a:endParaRPr lang="en-US" sz="2560" b="1" dirty="0">
              <a:solidFill>
                <a:srgbClr val="050A30"/>
              </a:solidFill>
              <a:latin typeface="Agrandir Narrow"/>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70958" y="8859886"/>
            <a:ext cx="2617042" cy="201031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71600" y="1771104"/>
            <a:ext cx="1561364" cy="85449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70958" y="1028700"/>
            <a:ext cx="1588342" cy="16671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70958" y="8944492"/>
            <a:ext cx="2617042" cy="20103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276600" y="-3731332"/>
            <a:ext cx="5561152" cy="5755397"/>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216568" y="7821055"/>
            <a:ext cx="1561364" cy="854492"/>
          </a:xfrm>
          <a:prstGeom prst="rect">
            <a:avLst/>
          </a:prstGeom>
        </p:spPr>
      </p:pic>
      <p:sp>
        <p:nvSpPr>
          <p:cNvPr id="11" name="TextBox 11"/>
          <p:cNvSpPr txBox="1"/>
          <p:nvPr/>
        </p:nvSpPr>
        <p:spPr>
          <a:xfrm>
            <a:off x="5036584" y="4042972"/>
            <a:ext cx="7957851" cy="1501052"/>
          </a:xfrm>
          <a:prstGeom prst="rect">
            <a:avLst/>
          </a:prstGeom>
        </p:spPr>
        <p:txBody>
          <a:bodyPr wrap="square" lIns="0" tIns="0" rIns="0" bIns="0" rtlCol="0" anchor="t">
            <a:spAutoFit/>
          </a:bodyPr>
          <a:lstStyle/>
          <a:p>
            <a:pPr algn="ctr">
              <a:lnSpc>
                <a:spcPts val="12698"/>
              </a:lnSpc>
              <a:spcBef>
                <a:spcPct val="0"/>
              </a:spcBef>
            </a:pPr>
            <a:r>
              <a:rPr lang="en-US" sz="10581" i="1" dirty="0">
                <a:solidFill>
                  <a:srgbClr val="050A30"/>
                </a:solidFill>
                <a:latin typeface="Bahnschrift Light" panose="020B0502040204020203" pitchFamily="34" charset="0"/>
              </a:rPr>
              <a:t>Thank You</a:t>
            </a:r>
          </a:p>
        </p:txBody>
      </p:sp>
      <p:pic>
        <p:nvPicPr>
          <p:cNvPr id="13" name="Picture 12">
            <a:extLst>
              <a:ext uri="{FF2B5EF4-FFF2-40B4-BE49-F238E27FC236}">
                <a16:creationId xmlns:a16="http://schemas.microsoft.com/office/drawing/2014/main" id="{460EFA59-E539-96D6-AF47-1A6163B3BE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1982" y="2969785"/>
            <a:ext cx="3810000" cy="3810000"/>
          </a:xfrm>
          <a:prstGeom prst="rect">
            <a:avLst/>
          </a:prstGeom>
        </p:spPr>
      </p:pic>
      <p:pic>
        <p:nvPicPr>
          <p:cNvPr id="16" name="Picture 15">
            <a:extLst>
              <a:ext uri="{FF2B5EF4-FFF2-40B4-BE49-F238E27FC236}">
                <a16:creationId xmlns:a16="http://schemas.microsoft.com/office/drawing/2014/main" id="{3A32542D-0D79-D7D9-A206-8C38AA4E7C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94436" y="2850530"/>
            <a:ext cx="3810000" cy="381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015069" y="3561115"/>
            <a:ext cx="918339" cy="918339"/>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916730" y="3478874"/>
            <a:ext cx="918339" cy="918339"/>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9934" y="5323589"/>
            <a:ext cx="918339" cy="918339"/>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1595" y="5241349"/>
            <a:ext cx="918339" cy="918339"/>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62008" y="3517232"/>
            <a:ext cx="5285871" cy="762000"/>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Introduction</a:t>
            </a:r>
          </a:p>
        </p:txBody>
      </p:sp>
      <p:sp>
        <p:nvSpPr>
          <p:cNvPr id="16" name="TextBox 16"/>
          <p:cNvSpPr txBox="1"/>
          <p:nvPr/>
        </p:nvSpPr>
        <p:spPr>
          <a:xfrm>
            <a:off x="3197147" y="5112073"/>
            <a:ext cx="5285871" cy="3206006"/>
          </a:xfrm>
          <a:prstGeom prst="rect">
            <a:avLst/>
          </a:prstGeom>
        </p:spPr>
        <p:txBody>
          <a:bodyPr lIns="0" tIns="0" rIns="0" bIns="0" rtlCol="0" anchor="t">
            <a:spAutoFit/>
          </a:bodyPr>
          <a:lstStyle/>
          <a:p>
            <a:pPr>
              <a:lnSpc>
                <a:spcPts val="5040"/>
              </a:lnSpc>
              <a:spcBef>
                <a:spcPct val="0"/>
              </a:spcBef>
            </a:pPr>
            <a:r>
              <a:rPr lang="en-US" sz="4200" dirty="0">
                <a:solidFill>
                  <a:srgbClr val="12229D"/>
                </a:solidFill>
                <a:latin typeface="Agrandir Narrow"/>
              </a:rPr>
              <a:t>Understanding the problem Statement</a:t>
            </a:r>
          </a:p>
          <a:p>
            <a:pPr>
              <a:lnSpc>
                <a:spcPts val="5040"/>
              </a:lnSpc>
              <a:spcBef>
                <a:spcPct val="0"/>
              </a:spcBef>
            </a:pPr>
            <a:endParaRPr lang="en-US" sz="4200" dirty="0">
              <a:solidFill>
                <a:srgbClr val="12229D"/>
              </a:solidFill>
              <a:latin typeface="Agrandir Narrow"/>
            </a:endParaRPr>
          </a:p>
          <a:p>
            <a:pPr>
              <a:lnSpc>
                <a:spcPts val="5040"/>
              </a:lnSpc>
              <a:spcBef>
                <a:spcPct val="0"/>
              </a:spcBef>
            </a:pPr>
            <a:endParaRPr lang="en-US" sz="4200" dirty="0">
              <a:solidFill>
                <a:srgbClr val="12229D"/>
              </a:solidFill>
              <a:latin typeface="Agrandir Narrow"/>
            </a:endParaRPr>
          </a:p>
          <a:p>
            <a:pPr marL="0" lvl="0" indent="0">
              <a:lnSpc>
                <a:spcPts val="5040"/>
              </a:lnSpc>
              <a:spcBef>
                <a:spcPct val="0"/>
              </a:spcBef>
            </a:pPr>
            <a:endParaRPr lang="en-US" sz="4200" dirty="0">
              <a:solidFill>
                <a:srgbClr val="12229D"/>
              </a:solidFill>
              <a:latin typeface="Agrandir Narrow"/>
            </a:endParaRPr>
          </a:p>
        </p:txBody>
      </p:sp>
      <p:sp>
        <p:nvSpPr>
          <p:cNvPr id="17" name="TextBox 17"/>
          <p:cNvSpPr txBox="1"/>
          <p:nvPr/>
        </p:nvSpPr>
        <p:spPr>
          <a:xfrm>
            <a:off x="1644600" y="3527269"/>
            <a:ext cx="1032027" cy="764610"/>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01</a:t>
            </a:r>
          </a:p>
        </p:txBody>
      </p:sp>
      <p:sp>
        <p:nvSpPr>
          <p:cNvPr id="18" name="TextBox 18"/>
          <p:cNvSpPr txBox="1"/>
          <p:nvPr/>
        </p:nvSpPr>
        <p:spPr>
          <a:xfrm>
            <a:off x="1644600" y="5228339"/>
            <a:ext cx="932422" cy="764610"/>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02</a:t>
            </a:r>
          </a:p>
        </p:txBody>
      </p:sp>
      <p:grpSp>
        <p:nvGrpSpPr>
          <p:cNvPr id="19" name="Group 19"/>
          <p:cNvGrpSpPr/>
          <p:nvPr/>
        </p:nvGrpSpPr>
        <p:grpSpPr>
          <a:xfrm>
            <a:off x="9569436" y="3599109"/>
            <a:ext cx="918339" cy="918339"/>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71098" y="3516869"/>
            <a:ext cx="918339" cy="91833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575714" y="5361584"/>
            <a:ext cx="918339" cy="91833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9477375" y="5279343"/>
            <a:ext cx="918339" cy="91833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257850" y="3565264"/>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sp>
        <p:nvSpPr>
          <p:cNvPr id="32" name="TextBox 32"/>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05</a:t>
            </a:r>
          </a:p>
        </p:txBody>
      </p:sp>
      <p:sp>
        <p:nvSpPr>
          <p:cNvPr id="33" name="TextBox 33"/>
          <p:cNvSpPr txBox="1"/>
          <p:nvPr/>
        </p:nvSpPr>
        <p:spPr>
          <a:xfrm>
            <a:off x="10887826" y="3516148"/>
            <a:ext cx="5794979"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Results</a:t>
            </a:r>
          </a:p>
        </p:txBody>
      </p:sp>
      <p:sp>
        <p:nvSpPr>
          <p:cNvPr id="34" name="TextBox 34"/>
          <p:cNvSpPr txBox="1"/>
          <p:nvPr/>
        </p:nvSpPr>
        <p:spPr>
          <a:xfrm>
            <a:off x="10979828" y="5215356"/>
            <a:ext cx="5771535" cy="641201"/>
          </a:xfrm>
          <a:prstGeom prst="rect">
            <a:avLst/>
          </a:prstGeom>
        </p:spPr>
        <p:txBody>
          <a:bodyPr lIns="0" tIns="0" rIns="0" bIns="0" rtlCol="0" anchor="t">
            <a:spAutoFit/>
          </a:bodyPr>
          <a:lstStyle/>
          <a:p>
            <a:pPr marL="0" lvl="0" indent="0" algn="l">
              <a:lnSpc>
                <a:spcPts val="5040"/>
              </a:lnSpc>
              <a:spcBef>
                <a:spcPct val="0"/>
              </a:spcBef>
            </a:pPr>
            <a:r>
              <a:rPr lang="en-US" sz="4200" dirty="0">
                <a:solidFill>
                  <a:srgbClr val="12229D"/>
                </a:solidFill>
                <a:latin typeface="Agrandir Narrow"/>
              </a:rPr>
              <a:t>Future Work</a:t>
            </a:r>
          </a:p>
        </p:txBody>
      </p:sp>
      <p:sp>
        <p:nvSpPr>
          <p:cNvPr id="35" name="AutoShape 35"/>
          <p:cNvSpPr/>
          <p:nvPr/>
        </p:nvSpPr>
        <p:spPr>
          <a:xfrm rot="5306988">
            <a:off x="6082501" y="5794193"/>
            <a:ext cx="5088977" cy="0"/>
          </a:xfrm>
          <a:prstGeom prst="line">
            <a:avLst/>
          </a:prstGeom>
          <a:ln w="38100" cap="flat">
            <a:solidFill>
              <a:srgbClr val="5CB6F9"/>
            </a:solidFill>
            <a:prstDash val="solid"/>
            <a:headEnd type="none" w="sm" len="sm"/>
            <a:tailEnd type="none" w="sm" len="sm"/>
          </a:ln>
        </p:spPr>
      </p:sp>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71926" y="8725820"/>
            <a:ext cx="2888785" cy="2219056"/>
          </a:xfrm>
          <a:prstGeom prst="rect">
            <a:avLst/>
          </a:prstGeom>
        </p:spPr>
      </p:pic>
      <p:pic>
        <p:nvPicPr>
          <p:cNvPr id="38" name="Picture 3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39" name="Picture 3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40" name="Picture 4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41" name="Picture 4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13590" y="361160"/>
            <a:ext cx="850914" cy="850914"/>
          </a:xfrm>
          <a:prstGeom prst="rect">
            <a:avLst/>
          </a:prstGeom>
        </p:spPr>
      </p:pic>
      <p:grpSp>
        <p:nvGrpSpPr>
          <p:cNvPr id="42" name="Group 42"/>
          <p:cNvGrpSpPr/>
          <p:nvPr/>
        </p:nvGrpSpPr>
        <p:grpSpPr>
          <a:xfrm>
            <a:off x="1939934" y="6997222"/>
            <a:ext cx="918339" cy="918339"/>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841595" y="6914981"/>
            <a:ext cx="918339" cy="918339"/>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7" name="TextBox 4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222888" y="6984773"/>
            <a:ext cx="5447705" cy="641201"/>
          </a:xfrm>
          <a:prstGeom prst="rect">
            <a:avLst/>
          </a:prstGeom>
        </p:spPr>
        <p:txBody>
          <a:bodyPr lIns="0" tIns="0" rIns="0" bIns="0" rtlCol="0" anchor="t">
            <a:spAutoFit/>
          </a:bodyPr>
          <a:lstStyle/>
          <a:p>
            <a:pPr>
              <a:lnSpc>
                <a:spcPts val="5040"/>
              </a:lnSpc>
              <a:spcBef>
                <a:spcPct val="0"/>
              </a:spcBef>
            </a:pPr>
            <a:r>
              <a:rPr lang="en-US" sz="4200" dirty="0">
                <a:solidFill>
                  <a:srgbClr val="12229D"/>
                </a:solidFill>
                <a:latin typeface="Agrandir Narrow"/>
              </a:rPr>
              <a:t>Model Working</a:t>
            </a:r>
          </a:p>
        </p:txBody>
      </p:sp>
      <p:sp>
        <p:nvSpPr>
          <p:cNvPr id="49" name="TextBox 49"/>
          <p:cNvSpPr txBox="1"/>
          <p:nvPr/>
        </p:nvSpPr>
        <p:spPr>
          <a:xfrm>
            <a:off x="1644600" y="6901972"/>
            <a:ext cx="932422" cy="764698"/>
          </a:xfrm>
          <a:prstGeom prst="rect">
            <a:avLst/>
          </a:prstGeom>
        </p:spPr>
        <p:txBody>
          <a:bodyPr wrap="square" lIns="0" tIns="0" rIns="0" bIns="0" rtlCol="0" anchor="t">
            <a:spAutoFit/>
          </a:bodyPr>
          <a:lstStyle/>
          <a:p>
            <a:pPr algn="r">
              <a:lnSpc>
                <a:spcPts val="6151"/>
              </a:lnSpc>
              <a:spcBef>
                <a:spcPct val="0"/>
              </a:spcBef>
            </a:pPr>
            <a:r>
              <a:rPr lang="en-US" sz="4393" dirty="0">
                <a:solidFill>
                  <a:srgbClr val="F4F6FC"/>
                </a:solidFill>
                <a:latin typeface="Open Sans Light Bold"/>
              </a:rPr>
              <a:t>03</a:t>
            </a:r>
          </a:p>
        </p:txBody>
      </p:sp>
      <p:grpSp>
        <p:nvGrpSpPr>
          <p:cNvPr id="50" name="Group 50"/>
          <p:cNvGrpSpPr/>
          <p:nvPr/>
        </p:nvGrpSpPr>
        <p:grpSpPr>
          <a:xfrm>
            <a:off x="9634597" y="7067013"/>
            <a:ext cx="918339" cy="918339"/>
            <a:chOff x="0" y="0"/>
            <a:chExt cx="812800" cy="812800"/>
          </a:xfrm>
        </p:grpSpPr>
        <p:sp>
          <p:nvSpPr>
            <p:cNvPr id="51" name="Freeform 5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52" name="TextBox 5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536258" y="6984773"/>
            <a:ext cx="918339" cy="918339"/>
            <a:chOff x="0" y="0"/>
            <a:chExt cx="812800" cy="812800"/>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55" name="TextBox 5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11095861" y="7001030"/>
            <a:ext cx="5285871"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12229D"/>
                </a:solidFill>
                <a:latin typeface="Agrandir Narrow"/>
              </a:rPr>
              <a:t>References</a:t>
            </a:r>
          </a:p>
        </p:txBody>
      </p:sp>
      <p:sp>
        <p:nvSpPr>
          <p:cNvPr id="57" name="TextBox 57"/>
          <p:cNvSpPr txBox="1"/>
          <p:nvPr/>
        </p:nvSpPr>
        <p:spPr>
          <a:xfrm>
            <a:off x="9339263" y="6971763"/>
            <a:ext cx="932422"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06</a:t>
            </a:r>
          </a:p>
        </p:txBody>
      </p:sp>
      <p:grpSp>
        <p:nvGrpSpPr>
          <p:cNvPr id="66" name="Group 2"/>
          <p:cNvGrpSpPr/>
          <p:nvPr/>
        </p:nvGrpSpPr>
        <p:grpSpPr>
          <a:xfrm>
            <a:off x="5070620" y="701134"/>
            <a:ext cx="8416780" cy="937909"/>
            <a:chOff x="0" y="0"/>
            <a:chExt cx="2933248" cy="359380"/>
          </a:xfrm>
        </p:grpSpPr>
        <p:sp>
          <p:nvSpPr>
            <p:cNvPr id="67"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68"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2"/>
          <p:cNvSpPr txBox="1"/>
          <p:nvPr/>
        </p:nvSpPr>
        <p:spPr>
          <a:xfrm>
            <a:off x="5409061" y="737585"/>
            <a:ext cx="8124074" cy="948978"/>
          </a:xfrm>
          <a:prstGeom prst="rect">
            <a:avLst/>
          </a:prstGeom>
        </p:spPr>
        <p:txBody>
          <a:bodyPr wrap="square" lIns="0" tIns="0" rIns="0" bIns="0" rtlCol="0" anchor="t">
            <a:spAutoFit/>
          </a:bodyPr>
          <a:lstStyle/>
          <a:p>
            <a:pPr marL="0" lvl="0" indent="0" algn="ctr">
              <a:lnSpc>
                <a:spcPts val="7382"/>
              </a:lnSpc>
              <a:spcBef>
                <a:spcPct val="0"/>
              </a:spcBef>
            </a:pPr>
            <a:r>
              <a:rPr lang="en-US" sz="6151" dirty="0">
                <a:solidFill>
                  <a:srgbClr val="050A30"/>
                </a:solidFill>
                <a:latin typeface="Agrandir Narrow"/>
              </a:rPr>
              <a:t>Index of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
          <p:cNvGrpSpPr/>
          <p:nvPr/>
        </p:nvGrpSpPr>
        <p:grpSpPr>
          <a:xfrm>
            <a:off x="5084950" y="465904"/>
            <a:ext cx="8416780" cy="937909"/>
            <a:chOff x="0" y="0"/>
            <a:chExt cx="2933248" cy="359380"/>
          </a:xfrm>
        </p:grpSpPr>
        <p:sp>
          <p:nvSpPr>
            <p:cNvPr id="22"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3"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9215" y="8005960"/>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3221123"/>
            <a:ext cx="850914" cy="850914"/>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5923820"/>
            <a:ext cx="850914" cy="850914"/>
          </a:xfrm>
          <a:prstGeom prst="rect">
            <a:avLst/>
          </a:prstGeom>
        </p:spPr>
      </p:pic>
      <p:sp>
        <p:nvSpPr>
          <p:cNvPr id="13" name="TextBox 13"/>
          <p:cNvSpPr txBox="1"/>
          <p:nvPr/>
        </p:nvSpPr>
        <p:spPr>
          <a:xfrm>
            <a:off x="4858899" y="447420"/>
            <a:ext cx="8787976" cy="1025925"/>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Agrandir Narrow Bold"/>
              </a:rPr>
              <a:t>Introduction</a:t>
            </a:r>
          </a:p>
        </p:txBody>
      </p:sp>
      <p:sp>
        <p:nvSpPr>
          <p:cNvPr id="15" name="TextBox 15"/>
          <p:cNvSpPr txBox="1"/>
          <p:nvPr/>
        </p:nvSpPr>
        <p:spPr>
          <a:xfrm>
            <a:off x="2939133" y="5951981"/>
            <a:ext cx="13018039" cy="1949252"/>
          </a:xfrm>
          <a:prstGeom prst="rect">
            <a:avLst/>
          </a:prstGeom>
        </p:spPr>
        <p:txBody>
          <a:bodyPr lIns="0" tIns="0" rIns="0" bIns="0" rtlCol="0" anchor="t">
            <a:spAutoFit/>
          </a:bodyPr>
          <a:lstStyle/>
          <a:p>
            <a:pPr marL="0" lvl="0" indent="0">
              <a:lnSpc>
                <a:spcPts val="3814"/>
              </a:lnSpc>
              <a:spcBef>
                <a:spcPct val="0"/>
              </a:spcBef>
            </a:pPr>
            <a:r>
              <a:rPr lang="en-US" sz="3178" dirty="0">
                <a:solidFill>
                  <a:srgbClr val="050A30"/>
                </a:solidFill>
                <a:latin typeface="Agrandir Narrow Bold"/>
              </a:rPr>
              <a:t>What is YOLO:-</a:t>
            </a:r>
            <a:r>
              <a:rPr lang="en-US" sz="3200" b="1" i="0" dirty="0">
                <a:solidFill>
                  <a:srgbClr val="404040"/>
                </a:solidFill>
                <a:effectLst/>
                <a:latin typeface="gt-regular"/>
              </a:rPr>
              <a:t>YOLO is an algorithm that uses neural networks to provide real-time object detection. This algorithm is popular because of its speed and accuracy. It has been used in various applications to detect traffic signals, people, parking meters, and animals</a:t>
            </a:r>
            <a:r>
              <a:rPr lang="en-US" sz="3200" b="0" i="0" dirty="0">
                <a:solidFill>
                  <a:srgbClr val="404040"/>
                </a:solidFill>
                <a:effectLst/>
                <a:latin typeface="gt-regular"/>
              </a:rPr>
              <a:t>.</a:t>
            </a:r>
            <a:endParaRPr lang="en-US" sz="3178" dirty="0">
              <a:solidFill>
                <a:srgbClr val="050A30"/>
              </a:solidFill>
              <a:latin typeface="Agrandir Narrow Bold"/>
            </a:endParaRPr>
          </a:p>
        </p:txBody>
      </p:sp>
      <p:sp>
        <p:nvSpPr>
          <p:cNvPr id="17" name="TextBox 17"/>
          <p:cNvSpPr txBox="1"/>
          <p:nvPr/>
        </p:nvSpPr>
        <p:spPr>
          <a:xfrm>
            <a:off x="2784320" y="3099754"/>
            <a:ext cx="13018039" cy="1461939"/>
          </a:xfrm>
          <a:prstGeom prst="rect">
            <a:avLst/>
          </a:prstGeom>
        </p:spPr>
        <p:txBody>
          <a:bodyPr lIns="0" tIns="0" rIns="0" bIns="0" rtlCol="0" anchor="t">
            <a:spAutoFit/>
          </a:bodyPr>
          <a:lstStyle/>
          <a:p>
            <a:pPr marL="0" lvl="0" indent="0">
              <a:lnSpc>
                <a:spcPts val="3814"/>
              </a:lnSpc>
              <a:spcBef>
                <a:spcPct val="0"/>
              </a:spcBef>
            </a:pPr>
            <a:r>
              <a:rPr lang="en-US" sz="3200" b="1" i="0" dirty="0">
                <a:solidFill>
                  <a:srgbClr val="404040"/>
                </a:solidFill>
                <a:effectLst/>
                <a:latin typeface="gt-regular"/>
              </a:rPr>
              <a:t>Object detection is a phenomenon in </a:t>
            </a:r>
            <a:r>
              <a:rPr lang="en-US" sz="3200" b="1" i="0" dirty="0">
                <a:solidFill>
                  <a:srgbClr val="1D9AD1"/>
                </a:solidFill>
                <a:effectLst/>
                <a:latin typeface="gt-regular"/>
                <a:hlinkClick r:id="rId14"/>
              </a:rPr>
              <a:t>computer vision</a:t>
            </a:r>
            <a:r>
              <a:rPr lang="en-US" sz="3200" b="1" i="0" dirty="0">
                <a:solidFill>
                  <a:srgbClr val="404040"/>
                </a:solidFill>
                <a:effectLst/>
                <a:latin typeface="gt-regular"/>
              </a:rPr>
              <a:t> that involves the detection of various objects in digital images or videos. Some of the objects detected include people, cars, chairs, stones, buildings, and animals.</a:t>
            </a:r>
            <a:endParaRPr lang="en-US" sz="3178" b="1" dirty="0">
              <a:solidFill>
                <a:srgbClr val="050A30"/>
              </a:solidFill>
              <a:latin typeface="Agrandir Narrow Bold"/>
            </a:endParaRPr>
          </a:p>
        </p:txBody>
      </p:sp>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8597198"/>
            <a:ext cx="850914" cy="850914"/>
          </a:xfrm>
          <a:prstGeom prst="rect">
            <a:avLst/>
          </a:prstGeom>
        </p:spPr>
      </p:pic>
      <p:sp>
        <p:nvSpPr>
          <p:cNvPr id="20" name="TextBox 20"/>
          <p:cNvSpPr txBox="1"/>
          <p:nvPr/>
        </p:nvSpPr>
        <p:spPr>
          <a:xfrm>
            <a:off x="2814137" y="8628175"/>
            <a:ext cx="13018039" cy="974626"/>
          </a:xfrm>
          <a:prstGeom prst="rect">
            <a:avLst/>
          </a:prstGeom>
        </p:spPr>
        <p:txBody>
          <a:bodyPr lIns="0" tIns="0" rIns="0" bIns="0" rtlCol="0" anchor="t">
            <a:spAutoFit/>
          </a:bodyPr>
          <a:lstStyle/>
          <a:p>
            <a:pPr marL="0" lvl="0" indent="0">
              <a:lnSpc>
                <a:spcPts val="3814"/>
              </a:lnSpc>
              <a:spcBef>
                <a:spcPct val="0"/>
              </a:spcBef>
            </a:pPr>
            <a:r>
              <a:rPr lang="en-US" sz="3200" b="0" i="0" dirty="0">
                <a:solidFill>
                  <a:srgbClr val="404040"/>
                </a:solidFill>
                <a:effectLst/>
                <a:latin typeface="gt-regular"/>
              </a:rPr>
              <a:t> </a:t>
            </a:r>
            <a:r>
              <a:rPr lang="en-US" sz="3200" b="1" i="0" dirty="0">
                <a:solidFill>
                  <a:srgbClr val="404040"/>
                </a:solidFill>
                <a:effectLst/>
                <a:latin typeface="gt-bold"/>
              </a:rPr>
              <a:t>YOLO algorithm</a:t>
            </a:r>
            <a:r>
              <a:rPr lang="en-US" sz="3200" b="1" i="1" dirty="0">
                <a:solidFill>
                  <a:srgbClr val="404040"/>
                </a:solidFill>
                <a:effectLst/>
                <a:latin typeface="gt-regular"/>
              </a:rPr>
              <a:t> has gained popularity because of its superior performance over the aforementioned object detection techniques</a:t>
            </a:r>
            <a:r>
              <a:rPr lang="en-US" sz="3200" b="0" i="0" dirty="0">
                <a:solidFill>
                  <a:srgbClr val="404040"/>
                </a:solidFill>
                <a:effectLst/>
                <a:latin typeface="gt-regular"/>
              </a:rPr>
              <a:t>.</a:t>
            </a:r>
            <a:endParaRPr lang="en-US" sz="3178" dirty="0">
              <a:solidFill>
                <a:srgbClr val="050A30"/>
              </a:solidFill>
              <a:latin typeface="Agrandir Narrow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5090029" y="434249"/>
            <a:ext cx="8244971" cy="174406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635" y="8397173"/>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99608" y="8626518"/>
            <a:ext cx="2888785" cy="2219056"/>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3221123"/>
            <a:ext cx="850914" cy="850914"/>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9742" y="7343775"/>
            <a:ext cx="850914" cy="850914"/>
          </a:xfrm>
          <a:prstGeom prst="rect">
            <a:avLst/>
          </a:prstGeom>
        </p:spPr>
      </p:pic>
      <p:sp>
        <p:nvSpPr>
          <p:cNvPr id="13" name="TextBox 13"/>
          <p:cNvSpPr txBox="1"/>
          <p:nvPr/>
        </p:nvSpPr>
        <p:spPr>
          <a:xfrm>
            <a:off x="3227861" y="3181350"/>
            <a:ext cx="13018039" cy="3411190"/>
          </a:xfrm>
          <a:prstGeom prst="rect">
            <a:avLst/>
          </a:prstGeom>
        </p:spPr>
        <p:txBody>
          <a:bodyPr lIns="0" tIns="0" rIns="0" bIns="0" rtlCol="0" anchor="t">
            <a:spAutoFit/>
          </a:bodyPr>
          <a:lstStyle/>
          <a:p>
            <a:pPr marL="0" lvl="0" indent="0">
              <a:lnSpc>
                <a:spcPts val="3814"/>
              </a:lnSpc>
              <a:spcBef>
                <a:spcPct val="0"/>
              </a:spcBef>
            </a:pPr>
            <a:r>
              <a:rPr lang="en-US" sz="3200" b="1" i="0" dirty="0">
                <a:effectLst/>
                <a:latin typeface="Arial" panose="020B0604020202020204" pitchFamily="34" charset="0"/>
              </a:rPr>
              <a:t>Object detection is a computer technology related to </a:t>
            </a:r>
            <a:r>
              <a:rPr lang="en-US" sz="3200" b="1" i="0" u="none" strike="noStrike" dirty="0">
                <a:effectLst/>
                <a:latin typeface="Arial" panose="020B0604020202020204" pitchFamily="34" charset="0"/>
                <a:hlinkClick r:id="rId14" tooltip="Computer vision">
                  <a:extLst>
                    <a:ext uri="{A12FA001-AC4F-418D-AE19-62706E023703}">
                      <ahyp:hlinkClr xmlns:ahyp="http://schemas.microsoft.com/office/drawing/2018/hyperlinkcolor" val="tx"/>
                    </a:ext>
                  </a:extLst>
                </a:hlinkClick>
              </a:rPr>
              <a:t>computer vision</a:t>
            </a:r>
            <a:r>
              <a:rPr lang="en-US" sz="3200" b="1" i="0" dirty="0">
                <a:effectLst/>
                <a:latin typeface="Arial" panose="020B0604020202020204" pitchFamily="34" charset="0"/>
              </a:rPr>
              <a:t> and </a:t>
            </a:r>
            <a:r>
              <a:rPr lang="en-US" sz="3200" b="1" i="0" u="none" strike="noStrike" dirty="0">
                <a:effectLst/>
                <a:latin typeface="Arial" panose="020B0604020202020204" pitchFamily="34" charset="0"/>
                <a:hlinkClick r:id="rId15" tooltip="Image processing">
                  <a:extLst>
                    <a:ext uri="{A12FA001-AC4F-418D-AE19-62706E023703}">
                      <ahyp:hlinkClr xmlns:ahyp="http://schemas.microsoft.com/office/drawing/2018/hyperlinkcolor" val="tx"/>
                    </a:ext>
                  </a:extLst>
                </a:hlinkClick>
              </a:rPr>
              <a:t>image processing</a:t>
            </a:r>
            <a:r>
              <a:rPr lang="en-US" sz="3200" b="1" i="0" dirty="0">
                <a:effectLst/>
                <a:latin typeface="Arial" panose="020B0604020202020204" pitchFamily="34" charset="0"/>
              </a:rPr>
              <a:t> that deals with detecting instances of semantic objects of a certain class (such as humans, buildings, or cars) in digital images and videos.</a:t>
            </a:r>
            <a:r>
              <a:rPr lang="en-US" sz="3200" b="1" i="0" u="none" strike="noStrike" baseline="30000" dirty="0">
                <a:effectLst/>
                <a:latin typeface="Arial" panose="020B0604020202020204" pitchFamily="34" charset="0"/>
                <a:hlinkClick r:id="rId16">
                  <a:extLst>
                    <a:ext uri="{A12FA001-AC4F-418D-AE19-62706E023703}">
                      <ahyp:hlinkClr xmlns:ahyp="http://schemas.microsoft.com/office/drawing/2018/hyperlinkcolor" val="tx"/>
                    </a:ext>
                  </a:extLst>
                </a:hlinkClick>
              </a:rPr>
              <a:t>[1]</a:t>
            </a:r>
            <a:r>
              <a:rPr lang="en-US" sz="3200" b="1" i="0" dirty="0">
                <a:effectLst/>
                <a:latin typeface="Arial" panose="020B0604020202020204" pitchFamily="34" charset="0"/>
              </a:rPr>
              <a:t> Well-researched domains of object detection include </a:t>
            </a:r>
            <a:r>
              <a:rPr lang="en-US" sz="3200" b="1" i="0" u="none" strike="noStrike" dirty="0">
                <a:effectLst/>
                <a:latin typeface="Arial" panose="020B0604020202020204" pitchFamily="34" charset="0"/>
                <a:hlinkClick r:id="rId17" tooltip="Face detection">
                  <a:extLst>
                    <a:ext uri="{A12FA001-AC4F-418D-AE19-62706E023703}">
                      <ahyp:hlinkClr xmlns:ahyp="http://schemas.microsoft.com/office/drawing/2018/hyperlinkcolor" val="tx"/>
                    </a:ext>
                  </a:extLst>
                </a:hlinkClick>
              </a:rPr>
              <a:t>face detection</a:t>
            </a:r>
            <a:r>
              <a:rPr lang="en-US" sz="3200" b="1" i="0" dirty="0">
                <a:effectLst/>
                <a:latin typeface="Arial" panose="020B0604020202020204" pitchFamily="34" charset="0"/>
              </a:rPr>
              <a:t> and </a:t>
            </a:r>
            <a:r>
              <a:rPr lang="en-US" sz="3200" b="1" i="0" u="none" strike="noStrike" dirty="0">
                <a:effectLst/>
                <a:latin typeface="Arial" panose="020B0604020202020204" pitchFamily="34" charset="0"/>
                <a:hlinkClick r:id="rId18" tooltip="Pedestrian detection">
                  <a:extLst>
                    <a:ext uri="{A12FA001-AC4F-418D-AE19-62706E023703}">
                      <ahyp:hlinkClr xmlns:ahyp="http://schemas.microsoft.com/office/drawing/2018/hyperlinkcolor" val="tx"/>
                    </a:ext>
                  </a:extLst>
                </a:hlinkClick>
              </a:rPr>
              <a:t>pedestrian detection</a:t>
            </a:r>
            <a:r>
              <a:rPr lang="en-US" sz="3200" b="1" i="0" dirty="0">
                <a:effectLst/>
                <a:latin typeface="Arial" panose="020B0604020202020204" pitchFamily="34" charset="0"/>
              </a:rPr>
              <a:t>. Object detection has applications in many areas of computer vision, including </a:t>
            </a:r>
            <a:r>
              <a:rPr lang="en-US" sz="3200" b="1" i="0" u="none" strike="noStrike" dirty="0">
                <a:effectLst/>
                <a:latin typeface="Arial" panose="020B0604020202020204" pitchFamily="34" charset="0"/>
                <a:hlinkClick r:id="rId19" tooltip="Image retrieval">
                  <a:extLst>
                    <a:ext uri="{A12FA001-AC4F-418D-AE19-62706E023703}">
                      <ahyp:hlinkClr xmlns:ahyp="http://schemas.microsoft.com/office/drawing/2018/hyperlinkcolor" val="tx"/>
                    </a:ext>
                  </a:extLst>
                </a:hlinkClick>
              </a:rPr>
              <a:t>image retrieval</a:t>
            </a:r>
            <a:r>
              <a:rPr lang="en-US" sz="3200" b="1" i="0" dirty="0">
                <a:effectLst/>
                <a:latin typeface="Arial" panose="020B0604020202020204" pitchFamily="34" charset="0"/>
              </a:rPr>
              <a:t> and </a:t>
            </a:r>
            <a:r>
              <a:rPr lang="en-US" sz="3200" b="1" i="0" u="none" strike="noStrike" dirty="0">
                <a:effectLst/>
                <a:latin typeface="Arial" panose="020B0604020202020204" pitchFamily="34" charset="0"/>
                <a:hlinkClick r:id="rId20" tooltip="Video surveillance">
                  <a:extLst>
                    <a:ext uri="{A12FA001-AC4F-418D-AE19-62706E023703}">
                      <ahyp:hlinkClr xmlns:ahyp="http://schemas.microsoft.com/office/drawing/2018/hyperlinkcolor" val="tx"/>
                    </a:ext>
                  </a:extLst>
                </a:hlinkClick>
              </a:rPr>
              <a:t>video</a:t>
            </a:r>
            <a:endParaRPr lang="en-US" sz="3200" b="1" dirty="0">
              <a:latin typeface="Agrandir Narrow Bold"/>
            </a:endParaRPr>
          </a:p>
        </p:txBody>
      </p:sp>
      <p:sp>
        <p:nvSpPr>
          <p:cNvPr id="14" name="TextBox 14"/>
          <p:cNvSpPr txBox="1"/>
          <p:nvPr/>
        </p:nvSpPr>
        <p:spPr>
          <a:xfrm>
            <a:off x="4858899" y="447420"/>
            <a:ext cx="8787976" cy="1744067"/>
          </a:xfrm>
          <a:prstGeom prst="rect">
            <a:avLst/>
          </a:prstGeom>
        </p:spPr>
        <p:txBody>
          <a:bodyPr lIns="0" tIns="0" rIns="0" bIns="0" rtlCol="0" anchor="t">
            <a:spAutoFit/>
          </a:bodyPr>
          <a:lstStyle/>
          <a:p>
            <a:pPr algn="ctr">
              <a:lnSpc>
                <a:spcPts val="6837"/>
              </a:lnSpc>
              <a:spcBef>
                <a:spcPct val="0"/>
              </a:spcBef>
            </a:pPr>
            <a:r>
              <a:rPr lang="en-US" sz="5698" dirty="0">
                <a:solidFill>
                  <a:srgbClr val="050A30"/>
                </a:solidFill>
                <a:latin typeface="Agrandir Narrow Bold"/>
              </a:rPr>
              <a:t>Understanding the problem statement</a:t>
            </a:r>
          </a:p>
        </p:txBody>
      </p:sp>
      <p:sp>
        <p:nvSpPr>
          <p:cNvPr id="17" name="TextBox 17"/>
          <p:cNvSpPr txBox="1"/>
          <p:nvPr/>
        </p:nvSpPr>
        <p:spPr>
          <a:xfrm>
            <a:off x="3227861" y="7426332"/>
            <a:ext cx="13018039" cy="2436564"/>
          </a:xfrm>
          <a:prstGeom prst="rect">
            <a:avLst/>
          </a:prstGeom>
        </p:spPr>
        <p:txBody>
          <a:bodyPr lIns="0" tIns="0" rIns="0" bIns="0" rtlCol="0" anchor="t">
            <a:spAutoFit/>
          </a:bodyPr>
          <a:lstStyle/>
          <a:p>
            <a:pPr marL="0" lvl="0" indent="0">
              <a:lnSpc>
                <a:spcPts val="3814"/>
              </a:lnSpc>
              <a:spcBef>
                <a:spcPct val="0"/>
              </a:spcBef>
            </a:pPr>
            <a:r>
              <a:rPr lang="en-US" sz="3600" b="1" i="0" dirty="0">
                <a:effectLst/>
                <a:latin typeface="Franklin Gothic Book" panose="020B0503020102020204" pitchFamily="34" charset="0"/>
              </a:rPr>
              <a:t>We propose a new supervised learning framework for visual object counting tasks, such as estimating the number of cells in a microscopic image or the number of humans in surveillance video frames. We focus on the practically-attractive case when the training images are annotated with dots (one dot per object)</a:t>
            </a:r>
            <a:endParaRPr lang="en-US" sz="3600" b="1" dirty="0">
              <a:latin typeface="Franklin Gothic Book" panose="020B0503020102020204" pitchFamily="34" charset="0"/>
            </a:endParaRPr>
          </a:p>
        </p:txBody>
      </p:sp>
      <p:sp>
        <p:nvSpPr>
          <p:cNvPr id="18" name="TextBox 18"/>
          <p:cNvSpPr txBox="1"/>
          <p:nvPr/>
        </p:nvSpPr>
        <p:spPr>
          <a:xfrm>
            <a:off x="8622222" y="2753997"/>
            <a:ext cx="3378496" cy="383951"/>
          </a:xfrm>
          <a:prstGeom prst="rect">
            <a:avLst/>
          </a:prstGeom>
        </p:spPr>
        <p:txBody>
          <a:bodyPr lIns="0" tIns="0" rIns="0" bIns="0" rtlCol="0" anchor="t">
            <a:spAutoFit/>
          </a:bodyPr>
          <a:lstStyle/>
          <a:p>
            <a:pPr algn="ctr">
              <a:lnSpc>
                <a:spcPts val="3220"/>
              </a:lnSpc>
            </a:pPr>
            <a:r>
              <a:rPr lang="en-US" sz="2300" dirty="0">
                <a:solidFill>
                  <a:srgbClr val="050A30"/>
                </a:solidFill>
                <a:latin typeface="Canva Sans"/>
              </a:rPr>
              <a:t> </a:t>
            </a:r>
          </a:p>
        </p:txBody>
      </p:sp>
      <p:sp>
        <p:nvSpPr>
          <p:cNvPr id="19" name="TextBox 19"/>
          <p:cNvSpPr txBox="1"/>
          <p:nvPr/>
        </p:nvSpPr>
        <p:spPr>
          <a:xfrm>
            <a:off x="6225335" y="1536606"/>
            <a:ext cx="8787976" cy="406458"/>
          </a:xfrm>
          <a:prstGeom prst="rect">
            <a:avLst/>
          </a:prstGeom>
        </p:spPr>
        <p:txBody>
          <a:bodyPr lIns="0" tIns="0" rIns="0" bIns="0" rtlCol="0" anchor="t">
            <a:spAutoFit/>
          </a:bodyPr>
          <a:lstStyle/>
          <a:p>
            <a:pPr algn="ctr">
              <a:lnSpc>
                <a:spcPts val="3360"/>
              </a:lnSpc>
            </a:pPr>
            <a:r>
              <a:rPr lang="en-US" sz="2400" dirty="0">
                <a:solidFill>
                  <a:srgbClr val="050A30"/>
                </a:solidFill>
                <a:latin typeface="Canva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291053" y="1170090"/>
            <a:ext cx="5825723" cy="1574003"/>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5" y="1128266"/>
            <a:ext cx="6323570" cy="1615827"/>
          </a:xfrm>
          <a:prstGeom prst="rect">
            <a:avLst/>
          </a:prstGeom>
        </p:spPr>
        <p:txBody>
          <a:bodyPr lIns="0" tIns="0" rIns="0" bIns="0" rtlCol="0" anchor="t">
            <a:spAutoFit/>
          </a:bodyPr>
          <a:lstStyle/>
          <a:p>
            <a:pPr algn="ctr">
              <a:lnSpc>
                <a:spcPts val="6305"/>
              </a:lnSpc>
              <a:spcBef>
                <a:spcPct val="0"/>
              </a:spcBef>
            </a:pPr>
            <a:r>
              <a:rPr lang="en-US" sz="3200" dirty="0">
                <a:solidFill>
                  <a:srgbClr val="050A30"/>
                </a:solidFill>
                <a:latin typeface="Agrandir Narrow Bold"/>
              </a:rPr>
              <a:t>Methodology &amp; Pretrained Algorithms</a:t>
            </a:r>
            <a:r>
              <a:rPr lang="en-US" sz="5254" dirty="0">
                <a:solidFill>
                  <a:srgbClr val="050A30"/>
                </a:solidFill>
                <a:latin typeface="Agrandir Narrow Bold"/>
              </a:rPr>
              <a:t>.</a:t>
            </a:r>
          </a:p>
        </p:txBody>
      </p:sp>
      <p:sp>
        <p:nvSpPr>
          <p:cNvPr id="6" name="TextBox 6"/>
          <p:cNvSpPr txBox="1"/>
          <p:nvPr/>
        </p:nvSpPr>
        <p:spPr>
          <a:xfrm>
            <a:off x="248136" y="3064509"/>
            <a:ext cx="18801863" cy="7176452"/>
          </a:xfrm>
          <a:prstGeom prst="rect">
            <a:avLst/>
          </a:prstGeom>
        </p:spPr>
        <p:txBody>
          <a:bodyPr wrap="square" lIns="0" tIns="0" rIns="0" bIns="0" rtlCol="0" anchor="t">
            <a:spAutoFit/>
          </a:bodyPr>
          <a:lstStyle/>
          <a:p>
            <a:pPr marL="0" lvl="0" indent="0">
              <a:lnSpc>
                <a:spcPts val="5074"/>
              </a:lnSpc>
              <a:spcBef>
                <a:spcPct val="0"/>
              </a:spcBef>
            </a:pPr>
            <a:r>
              <a:rPr lang="en-US" sz="4228" dirty="0">
                <a:solidFill>
                  <a:srgbClr val="050A30"/>
                </a:solidFill>
                <a:latin typeface="Agrandir Narrow Bold"/>
              </a:rPr>
              <a:t>    RCNN(2014):Works on  region based CNN.</a:t>
            </a:r>
          </a:p>
          <a:p>
            <a:pPr marL="0" lvl="0" indent="0">
              <a:lnSpc>
                <a:spcPts val="5074"/>
              </a:lnSpc>
              <a:spcBef>
                <a:spcPct val="0"/>
              </a:spcBef>
            </a:pPr>
            <a:r>
              <a:rPr lang="en-US" sz="4228" dirty="0">
                <a:solidFill>
                  <a:srgbClr val="050A30"/>
                </a:solidFill>
                <a:latin typeface="Agrandir Narrow Bold"/>
              </a:rPr>
              <a:t>     </a:t>
            </a:r>
          </a:p>
          <a:p>
            <a:pPr marL="0" lvl="0" indent="0">
              <a:lnSpc>
                <a:spcPts val="5074"/>
              </a:lnSpc>
              <a:spcBef>
                <a:spcPct val="0"/>
              </a:spcBef>
            </a:pPr>
            <a:r>
              <a:rPr lang="en-US" sz="4228" dirty="0">
                <a:solidFill>
                  <a:srgbClr val="050A30"/>
                </a:solidFill>
                <a:latin typeface="Agrandir Narrow Bold"/>
              </a:rPr>
              <a:t>     FAST R-CNN(2015): Selective search for regions of Interest.</a:t>
            </a:r>
          </a:p>
          <a:p>
            <a:pPr marL="0" lvl="0" indent="0">
              <a:lnSpc>
                <a:spcPts val="5074"/>
              </a:lnSpc>
              <a:spcBef>
                <a:spcPct val="0"/>
              </a:spcBef>
            </a:pPr>
            <a:r>
              <a:rPr lang="en-US" sz="4228" dirty="0">
                <a:solidFill>
                  <a:srgbClr val="050A30"/>
                </a:solidFill>
                <a:latin typeface="Agrandir Narrow Bold"/>
              </a:rPr>
              <a:t>     </a:t>
            </a:r>
          </a:p>
          <a:p>
            <a:pPr marL="0" lvl="0" indent="0">
              <a:lnSpc>
                <a:spcPts val="5074"/>
              </a:lnSpc>
              <a:spcBef>
                <a:spcPct val="0"/>
              </a:spcBef>
            </a:pPr>
            <a:r>
              <a:rPr lang="en-US" sz="4228" dirty="0">
                <a:solidFill>
                  <a:srgbClr val="050A30"/>
                </a:solidFill>
                <a:latin typeface="Agrandir Narrow Bold"/>
              </a:rPr>
              <a:t>     FASTER R-CNN(2016):Region Proposal Network(RPN)</a:t>
            </a:r>
          </a:p>
          <a:p>
            <a:pPr marL="0" lvl="0" indent="0">
              <a:lnSpc>
                <a:spcPts val="5074"/>
              </a:lnSpc>
              <a:spcBef>
                <a:spcPct val="0"/>
              </a:spcBef>
            </a:pPr>
            <a:r>
              <a:rPr lang="en-US" sz="4228" dirty="0">
                <a:solidFill>
                  <a:srgbClr val="050A30"/>
                </a:solidFill>
                <a:latin typeface="Agrandir Narrow Bold"/>
              </a:rPr>
              <a:t>     </a:t>
            </a:r>
          </a:p>
          <a:p>
            <a:pPr marL="0" lvl="0" indent="0">
              <a:lnSpc>
                <a:spcPts val="5074"/>
              </a:lnSpc>
              <a:spcBef>
                <a:spcPct val="0"/>
              </a:spcBef>
            </a:pPr>
            <a:r>
              <a:rPr lang="en-US" sz="4228" dirty="0">
                <a:solidFill>
                  <a:srgbClr val="050A30"/>
                </a:solidFill>
                <a:latin typeface="Agrandir Narrow Bold"/>
              </a:rPr>
              <a:t>     SSD(2016):Completely eliminates proposal generation and subsequent</a:t>
            </a:r>
          </a:p>
          <a:p>
            <a:pPr marL="0" lvl="0" indent="0">
              <a:lnSpc>
                <a:spcPts val="5074"/>
              </a:lnSpc>
              <a:spcBef>
                <a:spcPct val="0"/>
              </a:spcBef>
            </a:pPr>
            <a:r>
              <a:rPr lang="en-US" sz="4228" dirty="0">
                <a:solidFill>
                  <a:srgbClr val="050A30"/>
                </a:solidFill>
                <a:latin typeface="Agrandir Narrow Bold"/>
              </a:rPr>
              <a:t>                                 pixel and encapsulate all computation in a single network.</a:t>
            </a:r>
          </a:p>
          <a:p>
            <a:pPr marL="0" lvl="0" indent="0">
              <a:lnSpc>
                <a:spcPts val="5074"/>
              </a:lnSpc>
              <a:spcBef>
                <a:spcPct val="0"/>
              </a:spcBef>
            </a:pPr>
            <a:r>
              <a:rPr lang="en-US" sz="4228" dirty="0">
                <a:solidFill>
                  <a:srgbClr val="050A30"/>
                </a:solidFill>
                <a:latin typeface="Agrandir Narrow Bold"/>
              </a:rPr>
              <a:t>    </a:t>
            </a:r>
          </a:p>
          <a:p>
            <a:pPr marL="0" lvl="0" indent="0">
              <a:lnSpc>
                <a:spcPts val="5074"/>
              </a:lnSpc>
              <a:spcBef>
                <a:spcPct val="0"/>
              </a:spcBef>
            </a:pPr>
            <a:r>
              <a:rPr lang="en-US" sz="4228" dirty="0">
                <a:solidFill>
                  <a:srgbClr val="050A30"/>
                </a:solidFill>
                <a:latin typeface="Agrandir Narrow Bold"/>
              </a:rPr>
              <a:t>     YOLO(2016): Accomplish Object Detection via fixed grid regression</a:t>
            </a:r>
          </a:p>
          <a:p>
            <a:pPr marL="0" lvl="0" indent="0">
              <a:lnSpc>
                <a:spcPts val="5074"/>
              </a:lnSpc>
              <a:spcBef>
                <a:spcPct val="0"/>
              </a:spcBef>
            </a:pPr>
            <a:r>
              <a:rPr lang="en-US" sz="4228" dirty="0">
                <a:solidFill>
                  <a:srgbClr val="050A30"/>
                </a:solidFill>
                <a:latin typeface="Agrandir Narrow Bold"/>
              </a:rPr>
              <a:t>     </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7830" y="8454710"/>
            <a:ext cx="2888785" cy="2219056"/>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1301" y="177786"/>
            <a:ext cx="850914" cy="850914"/>
          </a:xfrm>
          <a:prstGeom prst="rect">
            <a:avLst/>
          </a:prstGeom>
        </p:spPr>
      </p:pic>
      <p:sp>
        <p:nvSpPr>
          <p:cNvPr id="19" name="TextBox 19"/>
          <p:cNvSpPr txBox="1"/>
          <p:nvPr/>
        </p:nvSpPr>
        <p:spPr>
          <a:xfrm>
            <a:off x="9901895" y="3134475"/>
            <a:ext cx="5308622" cy="636200"/>
          </a:xfrm>
          <a:prstGeom prst="rect">
            <a:avLst/>
          </a:prstGeom>
        </p:spPr>
        <p:txBody>
          <a:bodyPr lIns="0" tIns="0" rIns="0" bIns="0" rtlCol="0" anchor="t">
            <a:spAutoFit/>
          </a:bodyPr>
          <a:lstStyle/>
          <a:p>
            <a:pPr marL="0" lvl="0" indent="0" algn="ctr">
              <a:lnSpc>
                <a:spcPts val="5074"/>
              </a:lnSpc>
              <a:spcBef>
                <a:spcPct val="0"/>
              </a:spcBef>
            </a:pPr>
            <a:r>
              <a:rPr lang="en-US" sz="4228" dirty="0">
                <a:solidFill>
                  <a:srgbClr val="050A30"/>
                </a:solidFill>
                <a:latin typeface="Agrandir Narrow Bold"/>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4876801" y="1183704"/>
            <a:ext cx="8991600" cy="1902396"/>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5" y="1128266"/>
            <a:ext cx="6323570" cy="1524072"/>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 </a:t>
            </a:r>
            <a:r>
              <a:rPr lang="en-US" sz="3200" dirty="0">
                <a:solidFill>
                  <a:srgbClr val="050A30"/>
                </a:solidFill>
                <a:latin typeface="Agrandir Narrow Bold"/>
              </a:rPr>
              <a:t>Region-Convolutional Neural Network</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0885" y="8091063"/>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01800" y="7984497"/>
            <a:ext cx="34221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57" name="Picture 56">
            <a:extLst>
              <a:ext uri="{FF2B5EF4-FFF2-40B4-BE49-F238E27FC236}">
                <a16:creationId xmlns:a16="http://schemas.microsoft.com/office/drawing/2014/main" id="{F9B9CF10-5D49-FAE1-A56C-9228690B27CF}"/>
              </a:ext>
            </a:extLst>
          </p:cNvPr>
          <p:cNvPicPr>
            <a:picLocks noChangeAspect="1"/>
          </p:cNvPicPr>
          <p:nvPr/>
        </p:nvPicPr>
        <p:blipFill rotWithShape="1">
          <a:blip r:embed="rId14">
            <a:extLst>
              <a:ext uri="{28A0092B-C50C-407E-A947-70E740481C1C}">
                <a14:useLocalDpi xmlns:a14="http://schemas.microsoft.com/office/drawing/2010/main" val="0"/>
              </a:ext>
            </a:extLst>
          </a:blip>
          <a:srcRect t="22889"/>
          <a:stretch/>
        </p:blipFill>
        <p:spPr>
          <a:xfrm>
            <a:off x="1199000" y="3314936"/>
            <a:ext cx="15889999" cy="42002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5" y="1128266"/>
            <a:ext cx="6323570" cy="807913"/>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FAST R-CNN</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830" y="845471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26" name="Picture 25">
            <a:extLst>
              <a:ext uri="{FF2B5EF4-FFF2-40B4-BE49-F238E27FC236}">
                <a16:creationId xmlns:a16="http://schemas.microsoft.com/office/drawing/2014/main" id="{E42E522C-0133-2A62-44E9-A26AFEFEE3F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2778" y="2826875"/>
            <a:ext cx="13568363" cy="55067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5" y="1128266"/>
            <a:ext cx="6323570" cy="807913"/>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FASTER R-CNN</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830" y="845471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3" name="Picture 2">
            <a:extLst>
              <a:ext uri="{FF2B5EF4-FFF2-40B4-BE49-F238E27FC236}">
                <a16:creationId xmlns:a16="http://schemas.microsoft.com/office/drawing/2014/main" id="{F30B26ED-4BC0-EE76-FBEA-D6FA8B23BF7B}"/>
              </a:ext>
            </a:extLst>
          </p:cNvPr>
          <p:cNvPicPr>
            <a:picLocks noChangeAspect="1"/>
          </p:cNvPicPr>
          <p:nvPr/>
        </p:nvPicPr>
        <p:blipFill rotWithShape="1">
          <a:blip r:embed="rId14">
            <a:extLst>
              <a:ext uri="{28A0092B-C50C-407E-A947-70E740481C1C}">
                <a14:useLocalDpi xmlns:a14="http://schemas.microsoft.com/office/drawing/2010/main" val="0"/>
              </a:ext>
            </a:extLst>
          </a:blip>
          <a:srcRect t="13957" b="17472"/>
          <a:stretch/>
        </p:blipFill>
        <p:spPr>
          <a:xfrm>
            <a:off x="2362200" y="2755974"/>
            <a:ext cx="12295630" cy="6318007"/>
          </a:xfrm>
          <a:prstGeom prst="rect">
            <a:avLst/>
          </a:prstGeom>
        </p:spPr>
      </p:pic>
    </p:spTree>
    <p:extLst>
      <p:ext uri="{BB962C8B-B14F-4D97-AF65-F5344CB8AC3E}">
        <p14:creationId xmlns:p14="http://schemas.microsoft.com/office/powerpoint/2010/main" val="3483628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
          <p:cNvGrpSpPr/>
          <p:nvPr/>
        </p:nvGrpSpPr>
        <p:grpSpPr>
          <a:xfrm>
            <a:off x="6174540" y="1170089"/>
            <a:ext cx="5945553" cy="910677"/>
            <a:chOff x="0" y="0"/>
            <a:chExt cx="2933248" cy="359380"/>
          </a:xfrm>
        </p:grpSpPr>
        <p:sp>
          <p:nvSpPr>
            <p:cNvPr id="23" name="Freeform 3"/>
            <p:cNvSpPr/>
            <p:nvPr/>
          </p:nvSpPr>
          <p:spPr>
            <a:xfrm>
              <a:off x="0" y="0"/>
              <a:ext cx="2933248" cy="359380"/>
            </a:xfrm>
            <a:custGeom>
              <a:avLst/>
              <a:gdLst/>
              <a:ahLst/>
              <a:cxnLst/>
              <a:rect l="l" t="t" r="r" b="b"/>
              <a:pathLst>
                <a:path w="2933248" h="359380">
                  <a:moveTo>
                    <a:pt x="30340" y="0"/>
                  </a:moveTo>
                  <a:lnTo>
                    <a:pt x="2902908" y="0"/>
                  </a:lnTo>
                  <a:cubicBezTo>
                    <a:pt x="2919664" y="0"/>
                    <a:pt x="2933248" y="13584"/>
                    <a:pt x="2933248" y="30340"/>
                  </a:cubicBezTo>
                  <a:lnTo>
                    <a:pt x="2933248" y="329040"/>
                  </a:lnTo>
                  <a:cubicBezTo>
                    <a:pt x="2933248" y="337087"/>
                    <a:pt x="2930052" y="344804"/>
                    <a:pt x="2924362" y="350494"/>
                  </a:cubicBezTo>
                  <a:cubicBezTo>
                    <a:pt x="2918672" y="356184"/>
                    <a:pt x="2910955" y="359380"/>
                    <a:pt x="2902908" y="359380"/>
                  </a:cubicBezTo>
                  <a:lnTo>
                    <a:pt x="30340" y="359380"/>
                  </a:lnTo>
                  <a:cubicBezTo>
                    <a:pt x="22293" y="359380"/>
                    <a:pt x="14576" y="356184"/>
                    <a:pt x="8886" y="350494"/>
                  </a:cubicBezTo>
                  <a:cubicBezTo>
                    <a:pt x="3197" y="344804"/>
                    <a:pt x="0" y="337087"/>
                    <a:pt x="0" y="329040"/>
                  </a:cubicBezTo>
                  <a:lnTo>
                    <a:pt x="0" y="30340"/>
                  </a:lnTo>
                  <a:cubicBezTo>
                    <a:pt x="0" y="22293"/>
                    <a:pt x="3197" y="14576"/>
                    <a:pt x="8886" y="8886"/>
                  </a:cubicBezTo>
                  <a:cubicBezTo>
                    <a:pt x="14576" y="3197"/>
                    <a:pt x="22293" y="0"/>
                    <a:pt x="30340" y="0"/>
                  </a:cubicBezTo>
                  <a:close/>
                </a:path>
              </a:pathLst>
            </a:custGeom>
            <a:solidFill>
              <a:srgbClr val="5CB6F9"/>
            </a:solidFill>
          </p:spPr>
        </p:sp>
        <p:sp>
          <p:nvSpPr>
            <p:cNvPr id="2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982215" y="1128266"/>
            <a:ext cx="6323570" cy="807913"/>
          </a:xfrm>
          <a:prstGeom prst="rect">
            <a:avLst/>
          </a:prstGeom>
        </p:spPr>
        <p:txBody>
          <a:bodyPr lIns="0" tIns="0" rIns="0" bIns="0" rtlCol="0" anchor="t">
            <a:spAutoFit/>
          </a:bodyPr>
          <a:lstStyle/>
          <a:p>
            <a:pPr algn="ctr">
              <a:lnSpc>
                <a:spcPts val="6305"/>
              </a:lnSpc>
              <a:spcBef>
                <a:spcPct val="0"/>
              </a:spcBef>
            </a:pPr>
            <a:r>
              <a:rPr lang="en-US" sz="5254" dirty="0">
                <a:solidFill>
                  <a:srgbClr val="050A30"/>
                </a:solidFill>
                <a:latin typeface="Agrandir Narrow Bold"/>
              </a:rPr>
              <a:t>SSD: Single Shot</a:t>
            </a: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830" y="8454710"/>
            <a:ext cx="2888785" cy="2219056"/>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31301" y="177786"/>
            <a:ext cx="850914" cy="850914"/>
          </a:xfrm>
          <a:prstGeom prst="rect">
            <a:avLst/>
          </a:prstGeom>
        </p:spPr>
      </p:pic>
      <p:pic>
        <p:nvPicPr>
          <p:cNvPr id="5" name="Picture 4">
            <a:extLst>
              <a:ext uri="{FF2B5EF4-FFF2-40B4-BE49-F238E27FC236}">
                <a16:creationId xmlns:a16="http://schemas.microsoft.com/office/drawing/2014/main" id="{35B2C83E-560D-5470-7F2E-83ACED367A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6982" y="3572935"/>
            <a:ext cx="13557078" cy="4077656"/>
          </a:xfrm>
          <a:prstGeom prst="rect">
            <a:avLst/>
          </a:prstGeom>
        </p:spPr>
      </p:pic>
    </p:spTree>
    <p:extLst>
      <p:ext uri="{BB962C8B-B14F-4D97-AF65-F5344CB8AC3E}">
        <p14:creationId xmlns:p14="http://schemas.microsoft.com/office/powerpoint/2010/main" val="3085866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679</Words>
  <Application>Microsoft Office PowerPoint</Application>
  <PresentationFormat>Custom</PresentationFormat>
  <Paragraphs>76</Paragraphs>
  <Slides>18</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Bookman Old Style</vt:lpstr>
      <vt:lpstr>Arial</vt:lpstr>
      <vt:lpstr>Canva Sans</vt:lpstr>
      <vt:lpstr>Bahnschrift Light</vt:lpstr>
      <vt:lpstr>Franklin Gothic Book</vt:lpstr>
      <vt:lpstr>Agrandir Narrow Bold</vt:lpstr>
      <vt:lpstr>Agrandir Narrow</vt:lpstr>
      <vt:lpstr>Calibri</vt:lpstr>
      <vt:lpstr>gt-regular</vt:lpstr>
      <vt:lpstr>Open Sans Light Bold</vt:lpstr>
      <vt:lpstr>gt-bold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creator>Dr Gaurav</dc:creator>
  <cp:lastModifiedBy>Piyush Gaur</cp:lastModifiedBy>
  <cp:revision>28</cp:revision>
  <dcterms:created xsi:type="dcterms:W3CDTF">2006-08-16T00:00:00Z</dcterms:created>
  <dcterms:modified xsi:type="dcterms:W3CDTF">2022-11-26T04:24:31Z</dcterms:modified>
  <dc:identifier>DAFSvaYi3Uc</dc:identifier>
</cp:coreProperties>
</file>